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Default Extension="mp4" ContentType="video/mp4"/>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67" r:id="rId3"/>
    <p:sldId id="257" r:id="rId4"/>
    <p:sldId id="268" r:id="rId5"/>
    <p:sldId id="261" r:id="rId6"/>
    <p:sldId id="282" r:id="rId7"/>
    <p:sldId id="258" r:id="rId8"/>
    <p:sldId id="286" r:id="rId9"/>
    <p:sldId id="287" r:id="rId10"/>
    <p:sldId id="265" r:id="rId11"/>
    <p:sldId id="266" r:id="rId12"/>
    <p:sldId id="288" r:id="rId13"/>
    <p:sldId id="273" r:id="rId14"/>
    <p:sldId id="274" r:id="rId15"/>
    <p:sldId id="259" r:id="rId16"/>
    <p:sldId id="272" r:id="rId17"/>
    <p:sldId id="269" r:id="rId18"/>
    <p:sldId id="270" r:id="rId19"/>
    <p:sldId id="271" r:id="rId20"/>
    <p:sldId id="275" r:id="rId21"/>
    <p:sldId id="278" r:id="rId22"/>
    <p:sldId id="277" r:id="rId23"/>
    <p:sldId id="276" r:id="rId24"/>
    <p:sldId id="279" r:id="rId25"/>
    <p:sldId id="283" r:id="rId26"/>
    <p:sldId id="285" r:id="rId27"/>
    <p:sldId id="281" r:id="rId28"/>
    <p:sldId id="284" r:id="rId29"/>
    <p:sldId id="280" r:id="rId30"/>
    <p:sldId id="262" r:id="rId31"/>
    <p:sldId id="263"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CC99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000" autoAdjust="0"/>
    <p:restoredTop sz="94660"/>
  </p:normalViewPr>
  <p:slideViewPr>
    <p:cSldViewPr snapToGrid="0">
      <p:cViewPr varScale="1">
        <p:scale>
          <a:sx n="88" d="100"/>
          <a:sy n="88" d="100"/>
        </p:scale>
        <p:origin x="-466" y="-77"/>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xmlns="" id="{7FA0ACE7-29A8-47D3-A7D9-257B711D8023}"/>
              </a:ext>
            </a:extLst>
          </p:cNvPr>
          <p:cNvSpPr>
            <a:spLocks noGrp="1"/>
          </p:cNvSpPr>
          <p:nvPr>
            <p:ph type="dt" sz="half" idx="10"/>
          </p:nvPr>
        </p:nvSpPr>
        <p:spPr/>
        <p:txBody>
          <a:bodyPr/>
          <a:lstStyle/>
          <a:p>
            <a:fld id="{ED291B17-9318-49DB-B28B-6E5994AE9581}" type="datetime1">
              <a:rPr lang="en-US" smtClean="0"/>
              <a:pPr/>
              <a:t>5/10/2021</a:t>
            </a:fld>
            <a:endParaRPr lang="en-US" dirty="0"/>
          </a:p>
        </p:txBody>
      </p:sp>
      <p:sp>
        <p:nvSpPr>
          <p:cNvPr id="9" name="Footer Placeholder 8">
            <a:extLst>
              <a:ext uri="{FF2B5EF4-FFF2-40B4-BE49-F238E27FC236}">
                <a16:creationId xmlns:a16="http://schemas.microsoft.com/office/drawing/2014/main" xmlns=""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xmlns="" id="{5898A89F-CA25-400F-B05A-AECBF2517E4F}"/>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115946543"/>
      </p:ext>
    </p:extLst>
  </p:cSld>
  <p:clrMapOvr>
    <a:masterClrMapping/>
  </p:clrMapOvr>
  <p:transition spd="med">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pPr/>
              <a:t>5/10/2021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4025233940"/>
      </p:ext>
    </p:extLst>
  </p:cSld>
  <p:clrMapOvr>
    <a:masterClrMapping/>
  </p:clrMapOvr>
  <p:transition spd="med">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xmlns=""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xmlns=""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xmlns=""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xmlns="" id="{5C74A470-3BD3-4F33-80E5-67E6E87FCBE7}"/>
              </a:ext>
            </a:extLst>
          </p:cNvPr>
          <p:cNvSpPr>
            <a:spLocks noGrp="1"/>
          </p:cNvSpPr>
          <p:nvPr>
            <p:ph type="dt" sz="half" idx="10"/>
          </p:nvPr>
        </p:nvSpPr>
        <p:spPr/>
        <p:txBody>
          <a:bodyPr/>
          <a:lstStyle/>
          <a:p>
            <a:fld id="{ED291B17-9318-49DB-B28B-6E5994AE9581}" type="datetime1">
              <a:rPr lang="en-US" smtClean="0"/>
              <a:pPr/>
              <a:t>5/10/2021</a:t>
            </a:fld>
            <a:endParaRPr lang="en-US" dirty="0"/>
          </a:p>
        </p:txBody>
      </p:sp>
      <p:sp>
        <p:nvSpPr>
          <p:cNvPr id="12" name="Footer Placeholder 11">
            <a:extLst>
              <a:ext uri="{FF2B5EF4-FFF2-40B4-BE49-F238E27FC236}">
                <a16:creationId xmlns:a16="http://schemas.microsoft.com/office/drawing/2014/main" xmlns=""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xmlns="" id="{76FF9E58-C0B2-436B-A21C-DB45A00D6515}"/>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2420382180"/>
      </p:ext>
    </p:extLst>
  </p:cSld>
  <p:clrMapOvr>
    <a:masterClrMapping/>
  </p:clrMapOvr>
  <p:transition spd="med">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xmlns="" id="{770E6237-3456-439F-802D-3BA93FC7E3E5}"/>
              </a:ext>
            </a:extLst>
          </p:cNvPr>
          <p:cNvSpPr>
            <a:spLocks noGrp="1"/>
          </p:cNvSpPr>
          <p:nvPr>
            <p:ph type="dt" sz="half" idx="10"/>
          </p:nvPr>
        </p:nvSpPr>
        <p:spPr/>
        <p:txBody>
          <a:bodyPr/>
          <a:lstStyle/>
          <a:p>
            <a:fld id="{78DD82B9-B8EE-4375-B6FF-88FA6ABB15D9}" type="datetime1">
              <a:rPr lang="en-US" smtClean="0"/>
              <a:pPr/>
              <a:t>5/10/2021</a:t>
            </a:fld>
            <a:endParaRPr lang="en-US" dirty="0"/>
          </a:p>
        </p:txBody>
      </p:sp>
      <p:sp>
        <p:nvSpPr>
          <p:cNvPr id="9" name="Footer Placeholder 8">
            <a:extLst>
              <a:ext uri="{FF2B5EF4-FFF2-40B4-BE49-F238E27FC236}">
                <a16:creationId xmlns:a16="http://schemas.microsoft.com/office/drawing/2014/main" xmlns=""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xmlns="" id="{02B78BF7-69D3-4CE0-A631-50EFD41EEEB8}"/>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211776161"/>
      </p:ext>
    </p:extLst>
  </p:cSld>
  <p:clrMapOvr>
    <a:masterClrMapping/>
  </p:clrMapOvr>
  <p:transition spd="med">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xmlns="" id="{61582016-5696-4A93-887F-BBB3B9002FE5}"/>
              </a:ext>
            </a:extLst>
          </p:cNvPr>
          <p:cNvSpPr>
            <a:spLocks noGrp="1"/>
          </p:cNvSpPr>
          <p:nvPr>
            <p:ph type="dt" sz="half" idx="10"/>
          </p:nvPr>
        </p:nvSpPr>
        <p:spPr/>
        <p:txBody>
          <a:bodyPr/>
          <a:lstStyle/>
          <a:p>
            <a:fld id="{B2497495-0637-405E-AE64-5CC7506D51F5}" type="datetime1">
              <a:rPr lang="en-US" smtClean="0"/>
              <a:pPr/>
              <a:t>5/10/2021</a:t>
            </a:fld>
            <a:endParaRPr lang="en-US" dirty="0"/>
          </a:p>
        </p:txBody>
      </p:sp>
      <p:sp>
        <p:nvSpPr>
          <p:cNvPr id="9" name="Footer Placeholder 8">
            <a:extLst>
              <a:ext uri="{FF2B5EF4-FFF2-40B4-BE49-F238E27FC236}">
                <a16:creationId xmlns:a16="http://schemas.microsoft.com/office/drawing/2014/main" xmlns=""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xmlns="" id="{E39A109E-5018-4794-92B3-FD5E5BCD95E8}"/>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345818628"/>
      </p:ext>
    </p:extLst>
  </p:cSld>
  <p:clrMapOvr>
    <a:masterClrMapping/>
  </p:clrMapOvr>
  <p:transition spd="med">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pPr/>
              <a:t>5/10/2021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2261783874"/>
      </p:ext>
    </p:extLst>
  </p:cSld>
  <p:clrMapOvr>
    <a:masterClrMapping/>
  </p:clrMapOvr>
  <p:transition spd="med">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pPr/>
              <a:t>5/10/2021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2556167933"/>
      </p:ext>
    </p:extLst>
  </p:cSld>
  <p:clrMapOvr>
    <a:masterClrMapping/>
  </p:clrMapOvr>
  <p:transition spd="med">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pPr/>
              <a:t>5/10/2021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64358031"/>
      </p:ext>
    </p:extLst>
  </p:cSld>
  <p:clrMapOvr>
    <a:masterClrMapping/>
  </p:clrMapOvr>
  <p:transition spd="med">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pPr/>
              <a:t>5/10/2021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3400287158"/>
      </p:ext>
    </p:extLst>
  </p:cSld>
  <p:clrMapOvr>
    <a:masterClrMapping/>
  </p:clrMapOvr>
  <p:transition spd="med">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xmlns=""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pPr/>
              <a:t>5/10/2021</a:t>
            </a:fld>
            <a:endParaRPr lang="en-US" dirty="0"/>
          </a:p>
        </p:txBody>
      </p:sp>
      <p:sp>
        <p:nvSpPr>
          <p:cNvPr id="10" name="Footer Placeholder 9">
            <a:extLst>
              <a:ext uri="{FF2B5EF4-FFF2-40B4-BE49-F238E27FC236}">
                <a16:creationId xmlns:a16="http://schemas.microsoft.com/office/drawing/2014/main" xmlns=""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xmlns=""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4245661323"/>
      </p:ext>
    </p:extLst>
  </p:cSld>
  <p:clrMapOvr>
    <a:masterClrMapping/>
  </p:clrMapOvr>
  <p:transition spd="med">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pPr/>
              <a:t>5/10/2021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2698459998"/>
      </p:ext>
    </p:extLst>
  </p:cSld>
  <p:clrMapOvr>
    <a:masterClrMapping/>
  </p:clrMapOvr>
  <p:transition spd="med">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lIns="109728" tIns="109728" rIns="109728" bIns="91440" anchor="b"/>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lIns="109728" tIns="109728" rIns="109728" bIns="9144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lIns="109728" tIns="109728" rIns="109728" bIns="91440" anchor="ctr"/>
          <a:lstStyle>
            <a:lvl1pPr algn="r">
              <a:defRPr sz="900" spc="50">
                <a:solidFill>
                  <a:schemeClr val="tx1">
                    <a:lumMod val="75000"/>
                    <a:lumOff val="25000"/>
                  </a:schemeClr>
                </a:solidFill>
              </a:defRPr>
            </a:lvl1pPr>
          </a:lstStyle>
          <a:p>
            <a:fld id="{ED291B17-9318-49DB-B28B-6E5994AE9581}" type="datetime1">
              <a:rPr lang="en-US" smtClean="0"/>
              <a:pPr/>
              <a:t>5/10/2021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lIns="109728" tIns="109728" rIns="109728" bIns="91440" anchor="ctr"/>
          <a:lstStyle>
            <a:lvl1pPr algn="l">
              <a:defRPr sz="900" cap="none" spc="5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lIns="109728" tIns="109728" rIns="109728" bIns="91440" anchor="ctr"/>
          <a:lstStyle>
            <a:lvl1pPr algn="r">
              <a:defRPr sz="900">
                <a:solidFill>
                  <a:schemeClr val="tx1">
                    <a:lumMod val="75000"/>
                    <a:lumOff val="25000"/>
                  </a:schemeClr>
                </a:solidFill>
              </a:defRPr>
            </a:lvl1pPr>
          </a:lstStyle>
          <a:p>
            <a:fld id="{3A98EE3D-8CD1-4C3F-BD1C-C98C9596463C}" type="slidenum">
              <a:rPr lang="en-US" smtClean="0"/>
              <a:pPr/>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xmlns="" val="3553202363"/>
      </p:ext>
    </p:extLst>
  </p:cSld>
  <p:clrMap bg1="lt1" tx1="dk1" bg2="lt2" tx2="dk2" accent1="accent1" accent2="accent2" accent3="accent3" accent4="accent4" accent5="accent5" accent6="accent6" hlink="hlink" folHlink="folHlink"/>
  <p:sldLayoutIdLst>
    <p:sldLayoutId id="2147483707" r:id="rId1"/>
    <p:sldLayoutId id="2147483706" r:id="rId2"/>
    <p:sldLayoutId id="2147483705" r:id="rId3"/>
    <p:sldLayoutId id="2147483704" r:id="rId4"/>
    <p:sldLayoutId id="2147483703" r:id="rId5"/>
    <p:sldLayoutId id="2147483702" r:id="rId6"/>
    <p:sldLayoutId id="2147483701" r:id="rId7"/>
    <p:sldLayoutId id="2147483700" r:id="rId8"/>
    <p:sldLayoutId id="2147483699" r:id="rId9"/>
    <p:sldLayoutId id="2147483698" r:id="rId10"/>
    <p:sldLayoutId id="2147483697" r:id="rId11"/>
  </p:sldLayoutIdLst>
  <p:transition spd="med">
    <p:push dir="u"/>
  </p:transition>
  <p:hf sldNum="0" hdr="0" ftr="0" dt="0"/>
  <p:txStyles>
    <p:titleStyle>
      <a:lvl1pPr algn="l" defTabSz="457200" rtl="0" eaLnBrk="1" latinLnBrk="0" hangingPunct="1">
        <a:lnSpc>
          <a:spcPct val="100000"/>
        </a:lnSpc>
        <a:spcBef>
          <a:spcPct val="0"/>
        </a:spcBef>
        <a:buNone/>
        <a:defRPr sz="3200" b="1" kern="1200" cap="none" spc="130">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spc="8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spc="8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spc="8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spc="8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spc="8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slideLayout" Target="../slideLayouts/slideLayout1.xml"/><Relationship Id="rId1" Type="http://schemas.openxmlformats.org/officeDocument/2006/relationships/video" Target="NULL" TargetMode="Externa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C1FA8F66-3B85-411D-A2A6-A50DF3026D9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Video 2">
            <a:extLst>
              <a:ext uri="{FF2B5EF4-FFF2-40B4-BE49-F238E27FC236}">
                <a16:creationId xmlns:a16="http://schemas.microsoft.com/office/drawing/2014/main" xmlns="" id="{F2944C1F-F007-4530-95D7-9612CFEBA1F1}"/>
              </a:ext>
            </a:extLst>
          </p:cNvPr>
          <p:cNvPicPr>
            <a:picLocks noChangeAspect="1"/>
          </p:cNvPicPr>
          <p:nvPr>
            <a:videoFile r:link="rId1"/>
            <p:extLst>
              <p:ext uri="{DAA4B4D4-6D71-4841-9C94-3DE7FCFB9230}">
                <p14:media xmlns:p14="http://schemas.microsoft.com/office/powerpoint/2010/main" xmlns="" r:embed="rId3"/>
              </p:ext>
            </p:extLst>
          </p:nvPr>
        </p:nvPicPr>
        <p:blipFill rotWithShape="1">
          <a:blip r:embed="rId4"/>
          <a:srcRect r="-1" b="283"/>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xmlns="" id="{4179E790-E691-4202-B7FA-62924FC8D1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7234" y="4219240"/>
            <a:ext cx="11301984" cy="94997"/>
          </a:xfrm>
          <a:prstGeom prst="rect">
            <a:avLst/>
          </a:prstGeom>
          <a:solidFill>
            <a:schemeClr val="tx1">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xmlns="" id="{B7695657-4834-4DEB-A529-4DB28F696FE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4187" y="4219240"/>
            <a:ext cx="11301984" cy="94997"/>
          </a:xfrm>
          <a:prstGeom prst="rect">
            <a:avLst/>
          </a:prstGeom>
          <a:solidFill>
            <a:srgbClr val="23ADDC">
              <a:alpha val="40000"/>
            </a:srgb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xmlns="" id="{065EE0A0-4DA6-4AA2-A475-14DB03C55A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7234" y="4376057"/>
            <a:ext cx="11303626" cy="2034709"/>
          </a:xfrm>
          <a:prstGeom prst="rect">
            <a:avLst/>
          </a:prstGeom>
          <a:solidFill>
            <a:schemeClr val="tx1">
              <a:alpha val="50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xmlns="" id="{C6DB5293-7EEA-499F-BC82-82AE6721492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4187" y="4376057"/>
            <a:ext cx="11303626" cy="2034709"/>
          </a:xfrm>
          <a:prstGeom prst="rect">
            <a:avLst/>
          </a:prstGeom>
          <a:solidFill>
            <a:srgbClr val="23ADDC">
              <a:alpha val="40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34262BA9-2E01-4391-99A6-20D4E1A8D8D9}"/>
              </a:ext>
            </a:extLst>
          </p:cNvPr>
          <p:cNvSpPr>
            <a:spLocks noGrp="1"/>
          </p:cNvSpPr>
          <p:nvPr>
            <p:ph type="ctrTitle"/>
          </p:nvPr>
        </p:nvSpPr>
        <p:spPr>
          <a:xfrm>
            <a:off x="613774" y="4219240"/>
            <a:ext cx="11138491" cy="2249399"/>
          </a:xfrm>
        </p:spPr>
        <p:txBody>
          <a:bodyPr>
            <a:normAutofit fontScale="90000"/>
          </a:bodyPr>
          <a:lstStyle/>
          <a:p>
            <a:pPr algn="ctr"/>
            <a:r>
              <a:rPr lang="en-IN" b="0" i="0" dirty="0">
                <a:solidFill>
                  <a:schemeClr val="bg1"/>
                </a:solidFill>
                <a:effectLst/>
                <a:latin typeface="arial" panose="020B0604020202020204" pitchFamily="34" charset="0"/>
              </a:rPr>
              <a:t/>
            </a:r>
            <a:br>
              <a:rPr lang="en-IN" b="0" i="0" dirty="0">
                <a:solidFill>
                  <a:schemeClr val="bg1"/>
                </a:solidFill>
                <a:effectLst/>
                <a:latin typeface="arial" panose="020B0604020202020204" pitchFamily="34" charset="0"/>
              </a:rPr>
            </a:br>
            <a:r>
              <a:rPr lang="en-IN" b="0" i="0" dirty="0">
                <a:solidFill>
                  <a:schemeClr val="bg1"/>
                </a:solidFill>
                <a:effectLst/>
                <a:latin typeface="arial" panose="020B0604020202020204" pitchFamily="34" charset="0"/>
              </a:rPr>
              <a:t>Text Classification - Sentiment Analysis</a:t>
            </a:r>
            <a:br>
              <a:rPr lang="en-IN" b="0" i="0" dirty="0">
                <a:solidFill>
                  <a:schemeClr val="bg1"/>
                </a:solidFill>
                <a:effectLst/>
                <a:latin typeface="arial" panose="020B0604020202020204" pitchFamily="34" charset="0"/>
              </a:rPr>
            </a:br>
            <a:r>
              <a:rPr lang="en-IN" sz="2200" b="0" i="0" dirty="0">
                <a:solidFill>
                  <a:schemeClr val="bg1"/>
                </a:solidFill>
                <a:effectLst/>
                <a:latin typeface="arial" panose="020B0604020202020204" pitchFamily="34" charset="0"/>
              </a:rPr>
              <a:t>------------------------------------------------------</a:t>
            </a:r>
            <a:r>
              <a:rPr lang="en-IN" b="0" i="0" dirty="0">
                <a:solidFill>
                  <a:schemeClr val="bg1"/>
                </a:solidFill>
                <a:effectLst/>
                <a:latin typeface="arial" panose="020B0604020202020204" pitchFamily="34" charset="0"/>
              </a:rPr>
              <a:t/>
            </a:r>
            <a:br>
              <a:rPr lang="en-IN" b="0" i="0" dirty="0">
                <a:solidFill>
                  <a:schemeClr val="bg1"/>
                </a:solidFill>
                <a:effectLst/>
                <a:latin typeface="arial" panose="020B0604020202020204" pitchFamily="34" charset="0"/>
              </a:rPr>
            </a:br>
            <a:r>
              <a:rPr lang="en-IN" sz="2200" b="0" i="1" dirty="0">
                <a:solidFill>
                  <a:schemeClr val="bg1"/>
                </a:solidFill>
                <a:effectLst/>
                <a:latin typeface="arial" panose="020B0604020202020204" pitchFamily="34" charset="0"/>
              </a:rPr>
              <a:t>Submitted by:</a:t>
            </a:r>
            <a:r>
              <a:rPr lang="en-IN" sz="4000" b="0" i="0" dirty="0">
                <a:solidFill>
                  <a:schemeClr val="bg1"/>
                </a:solidFill>
                <a:effectLst/>
                <a:latin typeface="arial" panose="020B0604020202020204" pitchFamily="34" charset="0"/>
              </a:rPr>
              <a:t/>
            </a:r>
            <a:br>
              <a:rPr lang="en-IN" sz="4000" b="0" i="0" dirty="0">
                <a:solidFill>
                  <a:schemeClr val="bg1"/>
                </a:solidFill>
                <a:effectLst/>
                <a:latin typeface="arial" panose="020B0604020202020204" pitchFamily="34" charset="0"/>
              </a:rPr>
            </a:br>
            <a:r>
              <a:rPr lang="en-IN" sz="2200" b="0" i="0" dirty="0">
                <a:solidFill>
                  <a:schemeClr val="bg1"/>
                </a:solidFill>
                <a:effectLst/>
                <a:latin typeface="arial" panose="020B0604020202020204" pitchFamily="34" charset="0"/>
              </a:rPr>
              <a:t>Avantika Mishra</a:t>
            </a:r>
            <a:br>
              <a:rPr lang="en-IN" sz="2200" b="0" i="0" dirty="0">
                <a:solidFill>
                  <a:schemeClr val="bg1"/>
                </a:solidFill>
                <a:effectLst/>
                <a:latin typeface="arial" panose="020B0604020202020204" pitchFamily="34" charset="0"/>
              </a:rPr>
            </a:br>
            <a:r>
              <a:rPr lang="en-IN" sz="2200" b="0" i="0" dirty="0" err="1">
                <a:solidFill>
                  <a:schemeClr val="bg1"/>
                </a:solidFill>
                <a:effectLst/>
                <a:latin typeface="arial" panose="020B0604020202020204" pitchFamily="34" charset="0"/>
              </a:rPr>
              <a:t>Deekshya</a:t>
            </a:r>
            <a:r>
              <a:rPr lang="en-IN" sz="2200" b="0" i="0" dirty="0">
                <a:solidFill>
                  <a:schemeClr val="bg1"/>
                </a:solidFill>
                <a:effectLst/>
                <a:latin typeface="arial" panose="020B0604020202020204" pitchFamily="34" charset="0"/>
              </a:rPr>
              <a:t> Dash</a:t>
            </a:r>
            <a:br>
              <a:rPr lang="en-IN" sz="2200" b="0" i="0" dirty="0">
                <a:solidFill>
                  <a:schemeClr val="bg1"/>
                </a:solidFill>
                <a:effectLst/>
                <a:latin typeface="arial" panose="020B0604020202020204" pitchFamily="34" charset="0"/>
              </a:rPr>
            </a:br>
            <a:r>
              <a:rPr lang="en-IN" sz="2200" b="0" i="0" dirty="0">
                <a:solidFill>
                  <a:schemeClr val="bg1"/>
                </a:solidFill>
                <a:effectLst/>
                <a:latin typeface="arial" panose="020B0604020202020204" pitchFamily="34" charset="0"/>
              </a:rPr>
              <a:t>Sanjog Samuel Samantaray</a:t>
            </a:r>
            <a:endParaRPr lang="en-IN" sz="2800" dirty="0">
              <a:solidFill>
                <a:schemeClr val="bg1"/>
              </a:solidFill>
            </a:endParaRPr>
          </a:p>
        </p:txBody>
      </p:sp>
    </p:spTree>
    <p:extLst>
      <p:ext uri="{BB962C8B-B14F-4D97-AF65-F5344CB8AC3E}">
        <p14:creationId xmlns:p14="http://schemas.microsoft.com/office/powerpoint/2010/main" xmlns="" val="334896848"/>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mute="1">
                <p:cTn id="12" repeatCount="indefinite" fill="hold" display="0">
                  <p:stCondLst>
                    <p:cond delay="indefinite"/>
                  </p:stCondLst>
                </p:cTn>
                <p:tgtEl>
                  <p:spTgt spid="3"/>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F5E7996F-8F4D-4CC4-87CA-FA543B0B9DD2}"/>
              </a:ext>
            </a:extLst>
          </p:cNvPr>
          <p:cNvPicPr>
            <a:picLocks noGrp="1" noChangeAspect="1"/>
          </p:cNvPicPr>
          <p:nvPr>
            <p:ph idx="1"/>
          </p:nvPr>
        </p:nvPicPr>
        <p:blipFill>
          <a:blip r:embed="rId2">
            <a:extLst>
              <a:ext uri="{28A0092B-C50C-407E-A947-70E740481C1C}">
                <a14:useLocalDpi xmlns:a14="http://schemas.microsoft.com/office/drawing/2010/main" xmlns="" val="0"/>
              </a:ext>
            </a:extLst>
          </a:blip>
          <a:srcRect l="898" r="1718" b="10335"/>
          <a:stretch>
            <a:fillRect/>
          </a:stretch>
        </p:blipFill>
        <p:spPr>
          <a:xfrm>
            <a:off x="-1472" y="923026"/>
            <a:ext cx="12193472" cy="5658929"/>
          </a:xfrm>
        </p:spPr>
      </p:pic>
      <p:sp>
        <p:nvSpPr>
          <p:cNvPr id="2" name="Title 1">
            <a:extLst>
              <a:ext uri="{FF2B5EF4-FFF2-40B4-BE49-F238E27FC236}">
                <a16:creationId xmlns:a16="http://schemas.microsoft.com/office/drawing/2014/main" xmlns="" id="{430261B9-4CE5-4CF1-ABCA-34B4D83F4957}"/>
              </a:ext>
            </a:extLst>
          </p:cNvPr>
          <p:cNvSpPr>
            <a:spLocks noGrp="1"/>
          </p:cNvSpPr>
          <p:nvPr>
            <p:ph type="title"/>
          </p:nvPr>
        </p:nvSpPr>
        <p:spPr>
          <a:xfrm>
            <a:off x="439947" y="121389"/>
            <a:ext cx="11170860" cy="1077683"/>
          </a:xfrm>
        </p:spPr>
        <p:txBody>
          <a:bodyPr/>
          <a:lstStyle/>
          <a:p>
            <a:pPr algn="r"/>
            <a:r>
              <a:rPr lang="en-IN" dirty="0">
                <a:cs typeface="Arial" panose="020B0604020202020204" pitchFamily="34" charset="0"/>
              </a:rPr>
              <a:t>Positive Reviews</a:t>
            </a:r>
          </a:p>
        </p:txBody>
      </p:sp>
      <p:sp>
        <p:nvSpPr>
          <p:cNvPr id="4" name="TextBox 3"/>
          <p:cNvSpPr txBox="1"/>
          <p:nvPr/>
        </p:nvSpPr>
        <p:spPr>
          <a:xfrm>
            <a:off x="4627008" y="6550223"/>
            <a:ext cx="2937985" cy="307777"/>
          </a:xfrm>
          <a:prstGeom prst="rect">
            <a:avLst/>
          </a:prstGeom>
          <a:noFill/>
        </p:spPr>
        <p:txBody>
          <a:bodyPr wrap="none" rtlCol="0">
            <a:spAutoFit/>
          </a:bodyPr>
          <a:lstStyle/>
          <a:p>
            <a:pPr algn="ctr"/>
            <a:r>
              <a:rPr lang="en-IN" sz="1400" dirty="0" smtClean="0">
                <a:solidFill>
                  <a:srgbClr val="CC9900"/>
                </a:solidFill>
              </a:rPr>
              <a:t>Table 2 – Positive Reviews Data-frame</a:t>
            </a:r>
            <a:endParaRPr lang="en-US" sz="1400" dirty="0">
              <a:solidFill>
                <a:srgbClr val="CC9900"/>
              </a:solidFill>
            </a:endParaRPr>
          </a:p>
        </p:txBody>
      </p:sp>
    </p:spTree>
    <p:extLst>
      <p:ext uri="{BB962C8B-B14F-4D97-AF65-F5344CB8AC3E}">
        <p14:creationId xmlns:p14="http://schemas.microsoft.com/office/powerpoint/2010/main" xmlns="" val="2433927504"/>
      </p:ext>
    </p:extLst>
  </p:cSld>
  <p:clrMapOvr>
    <a:masterClrMapping/>
  </p:clrMapOvr>
  <p:transition spd="med">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1553A47A-5F9E-44D4-815A-E20886C1F6BD}"/>
              </a:ext>
            </a:extLst>
          </p:cNvPr>
          <p:cNvPicPr>
            <a:picLocks noGrp="1" noChangeAspect="1"/>
          </p:cNvPicPr>
          <p:nvPr>
            <p:ph idx="1"/>
          </p:nvPr>
        </p:nvPicPr>
        <p:blipFill>
          <a:blip r:embed="rId2">
            <a:extLst>
              <a:ext uri="{28A0092B-C50C-407E-A947-70E740481C1C}">
                <a14:useLocalDpi xmlns:a14="http://schemas.microsoft.com/office/drawing/2010/main" xmlns="" val="0"/>
              </a:ext>
            </a:extLst>
          </a:blip>
          <a:srcRect l="818" r="1581" b="10665"/>
          <a:stretch>
            <a:fillRect/>
          </a:stretch>
        </p:blipFill>
        <p:spPr>
          <a:xfrm>
            <a:off x="0" y="776377"/>
            <a:ext cx="12192000" cy="5840083"/>
          </a:xfrm>
        </p:spPr>
      </p:pic>
      <p:sp>
        <p:nvSpPr>
          <p:cNvPr id="2" name="Title 1">
            <a:extLst>
              <a:ext uri="{FF2B5EF4-FFF2-40B4-BE49-F238E27FC236}">
                <a16:creationId xmlns:a16="http://schemas.microsoft.com/office/drawing/2014/main" xmlns="" id="{A27BFF17-A277-44E6-8D8D-0A586116EA82}"/>
              </a:ext>
            </a:extLst>
          </p:cNvPr>
          <p:cNvSpPr>
            <a:spLocks noGrp="1"/>
          </p:cNvSpPr>
          <p:nvPr>
            <p:ph type="title"/>
          </p:nvPr>
        </p:nvSpPr>
        <p:spPr>
          <a:xfrm>
            <a:off x="581191" y="0"/>
            <a:ext cx="11029616" cy="1052423"/>
          </a:xfrm>
        </p:spPr>
        <p:txBody>
          <a:bodyPr/>
          <a:lstStyle/>
          <a:p>
            <a:pPr algn="r"/>
            <a:r>
              <a:rPr lang="en-IN" dirty="0">
                <a:cs typeface="Arial" panose="020B0604020202020204" pitchFamily="34" charset="0"/>
              </a:rPr>
              <a:t>Negative Reviews</a:t>
            </a:r>
          </a:p>
        </p:txBody>
      </p:sp>
      <p:sp>
        <p:nvSpPr>
          <p:cNvPr id="4" name="TextBox 3"/>
          <p:cNvSpPr txBox="1"/>
          <p:nvPr/>
        </p:nvSpPr>
        <p:spPr>
          <a:xfrm>
            <a:off x="4559426" y="6607834"/>
            <a:ext cx="3073149" cy="307777"/>
          </a:xfrm>
          <a:prstGeom prst="rect">
            <a:avLst/>
          </a:prstGeom>
          <a:noFill/>
        </p:spPr>
        <p:txBody>
          <a:bodyPr wrap="none" rtlCol="0">
            <a:spAutoFit/>
          </a:bodyPr>
          <a:lstStyle/>
          <a:p>
            <a:pPr algn="ctr"/>
            <a:r>
              <a:rPr lang="en-IN" sz="1400" dirty="0" smtClean="0">
                <a:solidFill>
                  <a:srgbClr val="CC9900"/>
                </a:solidFill>
              </a:rPr>
              <a:t>Table 3 – Negative Reviews Data-frame</a:t>
            </a:r>
            <a:endParaRPr lang="en-US" sz="1400" dirty="0">
              <a:solidFill>
                <a:srgbClr val="CC9900"/>
              </a:solidFill>
            </a:endParaRPr>
          </a:p>
        </p:txBody>
      </p:sp>
    </p:spTree>
    <p:extLst>
      <p:ext uri="{BB962C8B-B14F-4D97-AF65-F5344CB8AC3E}">
        <p14:creationId xmlns:p14="http://schemas.microsoft.com/office/powerpoint/2010/main" xmlns="" val="3581964341"/>
      </p:ext>
    </p:extLst>
  </p:cSld>
  <p:clrMapOvr>
    <a:masterClrMapping/>
  </p:clrMapOvr>
  <p:transition spd="med">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srcRect l="2476" t="34340" r="37665" b="41509"/>
          <a:stretch>
            <a:fillRect/>
          </a:stretch>
        </p:blipFill>
        <p:spPr bwMode="auto">
          <a:xfrm>
            <a:off x="451489" y="2311888"/>
            <a:ext cx="11289022" cy="2562048"/>
          </a:xfrm>
          <a:prstGeom prst="rect">
            <a:avLst/>
          </a:prstGeom>
          <a:noFill/>
          <a:ln w="9525">
            <a:noFill/>
            <a:miter lim="800000"/>
            <a:headEnd/>
            <a:tailEnd/>
          </a:ln>
          <a:effectLst/>
        </p:spPr>
      </p:pic>
      <p:sp>
        <p:nvSpPr>
          <p:cNvPr id="2" name="Title 1"/>
          <p:cNvSpPr>
            <a:spLocks noGrp="1"/>
          </p:cNvSpPr>
          <p:nvPr>
            <p:ph type="title"/>
          </p:nvPr>
        </p:nvSpPr>
        <p:spPr>
          <a:xfrm>
            <a:off x="581192" y="702156"/>
            <a:ext cx="11029616" cy="833346"/>
          </a:xfrm>
        </p:spPr>
        <p:txBody>
          <a:bodyPr/>
          <a:lstStyle/>
          <a:p>
            <a:r>
              <a:rPr lang="en-IN" dirty="0" smtClean="0">
                <a:cs typeface="Arial" panose="020B0604020202020204" pitchFamily="34" charset="0"/>
              </a:rPr>
              <a:t>Methodology (continued..)</a:t>
            </a:r>
            <a:endParaRPr lang="en-US" dirty="0"/>
          </a:p>
        </p:txBody>
      </p:sp>
      <p:sp>
        <p:nvSpPr>
          <p:cNvPr id="3" name="Content Placeholder 2"/>
          <p:cNvSpPr>
            <a:spLocks noGrp="1"/>
          </p:cNvSpPr>
          <p:nvPr>
            <p:ph idx="1"/>
          </p:nvPr>
        </p:nvSpPr>
        <p:spPr>
          <a:xfrm>
            <a:off x="581192" y="1647645"/>
            <a:ext cx="11029615" cy="4925683"/>
          </a:xfrm>
        </p:spPr>
        <p:txBody>
          <a:bodyPr anchor="b"/>
          <a:lstStyle/>
          <a:p>
            <a:pPr lvl="1" algn="just"/>
            <a:r>
              <a:rPr lang="en-US" sz="1800" dirty="0" smtClean="0">
                <a:solidFill>
                  <a:srgbClr val="000000"/>
                </a:solidFill>
              </a:rPr>
              <a:t>Data were split into training and testing data in 7:3 ratio.</a:t>
            </a:r>
          </a:p>
          <a:p>
            <a:pPr lvl="1" algn="just"/>
            <a:endParaRPr lang="en-IN" sz="1800" dirty="0" smtClean="0">
              <a:solidFill>
                <a:srgbClr val="000000"/>
              </a:solidFill>
            </a:endParaRPr>
          </a:p>
          <a:p>
            <a:pPr lvl="1" algn="just"/>
            <a:endParaRPr lang="en-US" sz="1800" dirty="0" smtClean="0">
              <a:solidFill>
                <a:srgbClr val="000000"/>
              </a:solidFill>
            </a:endParaRPr>
          </a:p>
          <a:p>
            <a:pPr lvl="1" algn="just"/>
            <a:endParaRPr lang="en-IN" sz="1800" dirty="0" smtClean="0">
              <a:solidFill>
                <a:srgbClr val="000000"/>
              </a:solidFill>
            </a:endParaRPr>
          </a:p>
          <a:p>
            <a:pPr lvl="1" algn="just"/>
            <a:endParaRPr lang="en-IN" sz="1800" dirty="0" smtClean="0">
              <a:solidFill>
                <a:srgbClr val="000000"/>
              </a:solidFill>
            </a:endParaRPr>
          </a:p>
          <a:p>
            <a:pPr lvl="1" algn="just"/>
            <a:endParaRPr lang="en-IN" sz="1800" dirty="0" smtClean="0">
              <a:solidFill>
                <a:srgbClr val="000000"/>
              </a:solidFill>
            </a:endParaRPr>
          </a:p>
          <a:p>
            <a:pPr lvl="1" algn="just"/>
            <a:endParaRPr lang="en-US" sz="1800" dirty="0" smtClean="0">
              <a:solidFill>
                <a:srgbClr val="000000"/>
              </a:solidFill>
            </a:endParaRPr>
          </a:p>
          <a:p>
            <a:pPr lvl="1" algn="just">
              <a:buNone/>
            </a:pPr>
            <a:endParaRPr lang="en-US" sz="1800" dirty="0" smtClean="0">
              <a:solidFill>
                <a:srgbClr val="000000"/>
              </a:solidFill>
            </a:endParaRPr>
          </a:p>
          <a:p>
            <a:pPr lvl="1" algn="just"/>
            <a:r>
              <a:rPr lang="en-US" sz="1800" dirty="0" smtClean="0">
                <a:solidFill>
                  <a:srgbClr val="000000"/>
                </a:solidFill>
              </a:rPr>
              <a:t>Performed k fold cross validation with k = 5.</a:t>
            </a:r>
          </a:p>
          <a:p>
            <a:pPr lvl="1" algn="just"/>
            <a:r>
              <a:rPr lang="en-US" sz="1800" dirty="0" smtClean="0">
                <a:solidFill>
                  <a:srgbClr val="000000"/>
                </a:solidFill>
              </a:rPr>
              <a:t>Applied Logistic Regression model to calculate the score of training and testing data respectively.</a:t>
            </a:r>
          </a:p>
          <a:p>
            <a:pPr lvl="1" algn="just"/>
            <a:r>
              <a:rPr lang="en-IN" sz="1800" dirty="0" smtClean="0">
                <a:solidFill>
                  <a:srgbClr val="000000"/>
                </a:solidFill>
              </a:rPr>
              <a:t>Calculated the frequency of tokenised words.</a:t>
            </a:r>
            <a:endParaRPr lang="en-US" sz="1800" dirty="0" smtClean="0">
              <a:solidFill>
                <a:srgbClr val="000000"/>
              </a:solidFill>
            </a:endParaRPr>
          </a:p>
        </p:txBody>
      </p:sp>
      <p:sp>
        <p:nvSpPr>
          <p:cNvPr id="6" name="TextBox 5"/>
          <p:cNvSpPr txBox="1"/>
          <p:nvPr/>
        </p:nvSpPr>
        <p:spPr>
          <a:xfrm>
            <a:off x="3721440" y="4873932"/>
            <a:ext cx="4749121" cy="307777"/>
          </a:xfrm>
          <a:prstGeom prst="rect">
            <a:avLst/>
          </a:prstGeom>
          <a:noFill/>
        </p:spPr>
        <p:txBody>
          <a:bodyPr wrap="none" rtlCol="0">
            <a:spAutoFit/>
          </a:bodyPr>
          <a:lstStyle/>
          <a:p>
            <a:pPr algn="ctr"/>
            <a:r>
              <a:rPr lang="en-IN" sz="1400" dirty="0" smtClean="0">
                <a:solidFill>
                  <a:srgbClr val="CC9900"/>
                </a:solidFill>
              </a:rPr>
              <a:t>Fig. 5 – Code for splitting dataset into training and testing data</a:t>
            </a:r>
            <a:endParaRPr lang="en-US" sz="1400" dirty="0">
              <a:solidFill>
                <a:srgbClr val="CC9900"/>
              </a:solidFill>
            </a:endParaRPr>
          </a:p>
        </p:txBody>
      </p:sp>
    </p:spTree>
  </p:cSld>
  <p:clrMapOvr>
    <a:masterClrMapping/>
  </p:clrMapOvr>
  <p:transition spd="med">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876478"/>
          </a:xfrm>
        </p:spPr>
        <p:txBody>
          <a:bodyPr/>
          <a:lstStyle/>
          <a:p>
            <a:r>
              <a:rPr lang="en-IN" dirty="0" smtClean="0"/>
              <a:t>Frequency Distribution</a:t>
            </a:r>
            <a:endParaRPr lang="en-US" dirty="0"/>
          </a:p>
        </p:txBody>
      </p:sp>
      <p:pic>
        <p:nvPicPr>
          <p:cNvPr id="30722" name="Picture 2"/>
          <p:cNvPicPr>
            <a:picLocks noGrp="1" noChangeAspect="1" noChangeArrowheads="1"/>
          </p:cNvPicPr>
          <p:nvPr>
            <p:ph idx="1"/>
          </p:nvPr>
        </p:nvPicPr>
        <p:blipFill>
          <a:blip r:embed="rId2"/>
          <a:srcRect/>
          <a:stretch>
            <a:fillRect/>
          </a:stretch>
        </p:blipFill>
        <p:spPr bwMode="auto">
          <a:xfrm>
            <a:off x="5635943" y="1763600"/>
            <a:ext cx="6276813" cy="4766602"/>
          </a:xfrm>
          <a:prstGeom prst="rect">
            <a:avLst/>
          </a:prstGeom>
          <a:noFill/>
          <a:ln w="9525">
            <a:noFill/>
            <a:miter lim="800000"/>
            <a:headEnd/>
            <a:tailEnd/>
          </a:ln>
          <a:effectLst/>
        </p:spPr>
      </p:pic>
      <p:pic>
        <p:nvPicPr>
          <p:cNvPr id="30723" name="Picture 3"/>
          <p:cNvPicPr>
            <a:picLocks noChangeAspect="1" noChangeArrowheads="1"/>
          </p:cNvPicPr>
          <p:nvPr/>
        </p:nvPicPr>
        <p:blipFill>
          <a:blip r:embed="rId3"/>
          <a:srcRect l="2406" t="44527" r="81887" b="43271"/>
          <a:stretch>
            <a:fillRect/>
          </a:stretch>
        </p:blipFill>
        <p:spPr bwMode="auto">
          <a:xfrm>
            <a:off x="646980" y="1915080"/>
            <a:ext cx="4727277" cy="2065521"/>
          </a:xfrm>
          <a:prstGeom prst="rect">
            <a:avLst/>
          </a:prstGeom>
          <a:noFill/>
          <a:ln w="9525">
            <a:noFill/>
            <a:miter lim="800000"/>
            <a:headEnd/>
            <a:tailEnd/>
          </a:ln>
          <a:effectLst/>
        </p:spPr>
      </p:pic>
      <p:sp>
        <p:nvSpPr>
          <p:cNvPr id="5" name="TextBox 4"/>
          <p:cNvSpPr txBox="1"/>
          <p:nvPr/>
        </p:nvSpPr>
        <p:spPr>
          <a:xfrm>
            <a:off x="1345721" y="4123427"/>
            <a:ext cx="3341941" cy="307777"/>
          </a:xfrm>
          <a:prstGeom prst="rect">
            <a:avLst/>
          </a:prstGeom>
          <a:noFill/>
        </p:spPr>
        <p:txBody>
          <a:bodyPr wrap="none" rtlCol="0">
            <a:spAutoFit/>
          </a:bodyPr>
          <a:lstStyle/>
          <a:p>
            <a:pPr algn="ctr"/>
            <a:r>
              <a:rPr lang="en-IN" sz="1400" dirty="0" smtClean="0">
                <a:solidFill>
                  <a:srgbClr val="CC9900"/>
                </a:solidFill>
              </a:rPr>
              <a:t>Fig. 6 – Code for frequency distribution plot</a:t>
            </a:r>
            <a:endParaRPr lang="en-US" sz="1400" dirty="0">
              <a:solidFill>
                <a:srgbClr val="CC9900"/>
              </a:solidFill>
            </a:endParaRPr>
          </a:p>
        </p:txBody>
      </p:sp>
      <p:sp>
        <p:nvSpPr>
          <p:cNvPr id="6" name="TextBox 5"/>
          <p:cNvSpPr txBox="1"/>
          <p:nvPr/>
        </p:nvSpPr>
        <p:spPr>
          <a:xfrm>
            <a:off x="7919049" y="6550223"/>
            <a:ext cx="2667332" cy="307777"/>
          </a:xfrm>
          <a:prstGeom prst="rect">
            <a:avLst/>
          </a:prstGeom>
          <a:noFill/>
        </p:spPr>
        <p:txBody>
          <a:bodyPr wrap="none" rtlCol="0">
            <a:spAutoFit/>
          </a:bodyPr>
          <a:lstStyle/>
          <a:p>
            <a:pPr algn="ctr"/>
            <a:r>
              <a:rPr lang="en-IN" sz="1400" dirty="0" smtClean="0">
                <a:solidFill>
                  <a:srgbClr val="CC9900"/>
                </a:solidFill>
              </a:rPr>
              <a:t>Fig. 7 – Frequency Distribution Plot</a:t>
            </a:r>
            <a:endParaRPr lang="en-US" sz="1400" dirty="0">
              <a:solidFill>
                <a:srgbClr val="CC9900"/>
              </a:solidFill>
            </a:endParaRPr>
          </a:p>
        </p:txBody>
      </p:sp>
    </p:spTree>
  </p:cSld>
  <p:clrMapOvr>
    <a:masterClrMapping/>
  </p:clrMapOvr>
  <p:transition spd="med">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014501"/>
          </a:xfrm>
        </p:spPr>
        <p:txBody>
          <a:bodyPr/>
          <a:lstStyle/>
          <a:p>
            <a:r>
              <a:rPr lang="en-IN" dirty="0" smtClean="0"/>
              <a:t>Vectorising using TF-IDF</a:t>
            </a:r>
            <a:endParaRPr lang="en-US" dirty="0"/>
          </a:p>
        </p:txBody>
      </p:sp>
      <p:pic>
        <p:nvPicPr>
          <p:cNvPr id="31748" name="Picture 4"/>
          <p:cNvPicPr>
            <a:picLocks noChangeAspect="1" noChangeArrowheads="1"/>
          </p:cNvPicPr>
          <p:nvPr/>
        </p:nvPicPr>
        <p:blipFill>
          <a:blip r:embed="rId2"/>
          <a:srcRect l="2335" t="18491" r="52170" b="61132"/>
          <a:stretch>
            <a:fillRect/>
          </a:stretch>
        </p:blipFill>
        <p:spPr bwMode="auto">
          <a:xfrm>
            <a:off x="429375" y="3277976"/>
            <a:ext cx="11333250" cy="2855344"/>
          </a:xfrm>
          <a:prstGeom prst="rect">
            <a:avLst/>
          </a:prstGeom>
          <a:noFill/>
          <a:ln w="9525">
            <a:noFill/>
            <a:miter lim="800000"/>
            <a:headEnd/>
            <a:tailEnd/>
          </a:ln>
          <a:effectLst/>
        </p:spPr>
      </p:pic>
      <p:sp>
        <p:nvSpPr>
          <p:cNvPr id="7" name="TextBox 6"/>
          <p:cNvSpPr txBox="1"/>
          <p:nvPr/>
        </p:nvSpPr>
        <p:spPr>
          <a:xfrm>
            <a:off x="646981" y="2225616"/>
            <a:ext cx="11059064" cy="830997"/>
          </a:xfrm>
          <a:prstGeom prst="rect">
            <a:avLst/>
          </a:prstGeom>
          <a:noFill/>
        </p:spPr>
        <p:txBody>
          <a:bodyPr wrap="square" rtlCol="0">
            <a:spAutoFit/>
          </a:bodyPr>
          <a:lstStyle/>
          <a:p>
            <a:pPr marL="0" lvl="1">
              <a:buFont typeface="Wingdings" pitchFamily="2" charset="2"/>
              <a:buChar char="§"/>
            </a:pPr>
            <a:r>
              <a:rPr lang="en-IN" sz="2400" dirty="0" smtClean="0">
                <a:solidFill>
                  <a:srgbClr val="000000"/>
                </a:solidFill>
              </a:rPr>
              <a:t> Since results were not satisfactory, we </a:t>
            </a:r>
            <a:r>
              <a:rPr lang="en-IN" sz="2400" dirty="0" err="1" smtClean="0">
                <a:solidFill>
                  <a:srgbClr val="000000"/>
                </a:solidFill>
              </a:rPr>
              <a:t>vectorised</a:t>
            </a:r>
            <a:r>
              <a:rPr lang="en-IN" sz="2400" dirty="0" smtClean="0">
                <a:solidFill>
                  <a:srgbClr val="000000"/>
                </a:solidFill>
              </a:rPr>
              <a:t> the data using TF-IDF </a:t>
            </a:r>
            <a:r>
              <a:rPr lang="en-IN" sz="2400" dirty="0" err="1" smtClean="0">
                <a:solidFill>
                  <a:srgbClr val="000000"/>
                </a:solidFill>
              </a:rPr>
              <a:t>vectorizer</a:t>
            </a:r>
            <a:r>
              <a:rPr lang="en-IN" sz="2400" dirty="0" smtClean="0">
                <a:solidFill>
                  <a:srgbClr val="000000"/>
                </a:solidFill>
              </a:rPr>
              <a:t>.</a:t>
            </a:r>
          </a:p>
          <a:p>
            <a:endParaRPr lang="en-US" sz="2400" dirty="0"/>
          </a:p>
        </p:txBody>
      </p:sp>
      <p:sp>
        <p:nvSpPr>
          <p:cNvPr id="5" name="TextBox 4"/>
          <p:cNvSpPr txBox="1"/>
          <p:nvPr/>
        </p:nvSpPr>
        <p:spPr>
          <a:xfrm>
            <a:off x="4763103" y="6211020"/>
            <a:ext cx="2665794" cy="307777"/>
          </a:xfrm>
          <a:prstGeom prst="rect">
            <a:avLst/>
          </a:prstGeom>
          <a:noFill/>
        </p:spPr>
        <p:txBody>
          <a:bodyPr wrap="none" rtlCol="0">
            <a:spAutoFit/>
          </a:bodyPr>
          <a:lstStyle/>
          <a:p>
            <a:r>
              <a:rPr lang="en-IN" sz="1400" dirty="0" smtClean="0">
                <a:solidFill>
                  <a:srgbClr val="CC9900"/>
                </a:solidFill>
              </a:rPr>
              <a:t>Fig. 8 – Code for TF-IDF </a:t>
            </a:r>
            <a:r>
              <a:rPr lang="en-IN" sz="1400" dirty="0" err="1" smtClean="0">
                <a:solidFill>
                  <a:srgbClr val="CC9900"/>
                </a:solidFill>
              </a:rPr>
              <a:t>Vectoriser</a:t>
            </a:r>
            <a:endParaRPr lang="en-US" sz="1400" dirty="0">
              <a:solidFill>
                <a:srgbClr val="CC9900"/>
              </a:solidFill>
            </a:endParaRPr>
          </a:p>
        </p:txBody>
      </p:sp>
    </p:spTree>
  </p:cSld>
  <p:clrMapOvr>
    <a:masterClrMapping/>
  </p:clrMapOvr>
  <p:transition spd="med">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machine learning dropout"/>
          <p:cNvPicPr>
            <a:picLocks noChangeAspect="1" noChangeArrowheads="1"/>
          </p:cNvPicPr>
          <p:nvPr/>
        </p:nvPicPr>
        <p:blipFill>
          <a:blip r:embed="rId2"/>
          <a:srcRect/>
          <a:stretch>
            <a:fillRect/>
          </a:stretch>
        </p:blipFill>
        <p:spPr bwMode="auto">
          <a:xfrm>
            <a:off x="6858000" y="634130"/>
            <a:ext cx="5277488" cy="2900425"/>
          </a:xfrm>
          <a:prstGeom prst="rect">
            <a:avLst/>
          </a:prstGeom>
          <a:noFill/>
        </p:spPr>
      </p:pic>
      <p:sp>
        <p:nvSpPr>
          <p:cNvPr id="2" name="Title 1">
            <a:extLst>
              <a:ext uri="{FF2B5EF4-FFF2-40B4-BE49-F238E27FC236}">
                <a16:creationId xmlns:a16="http://schemas.microsoft.com/office/drawing/2014/main" xmlns="" id="{9E569148-FDEF-46FA-BF8F-A05AC2AA3E6C}"/>
              </a:ext>
            </a:extLst>
          </p:cNvPr>
          <p:cNvSpPr>
            <a:spLocks noGrp="1"/>
          </p:cNvSpPr>
          <p:nvPr>
            <p:ph type="title"/>
          </p:nvPr>
        </p:nvSpPr>
        <p:spPr>
          <a:xfrm>
            <a:off x="474454" y="1044731"/>
            <a:ext cx="11317856" cy="562973"/>
          </a:xfrm>
        </p:spPr>
        <p:txBody>
          <a:bodyPr/>
          <a:lstStyle/>
          <a:p>
            <a:r>
              <a:rPr lang="en-IN" dirty="0" smtClean="0">
                <a:cs typeface="Arial" panose="020B0604020202020204" pitchFamily="34" charset="0"/>
              </a:rPr>
              <a:t>Methodology (continued..)</a:t>
            </a:r>
            <a:endParaRPr lang="en-IN" dirty="0">
              <a:cs typeface="Arial" panose="020B0604020202020204" pitchFamily="34" charset="0"/>
            </a:endParaRPr>
          </a:p>
        </p:txBody>
      </p:sp>
      <p:sp>
        <p:nvSpPr>
          <p:cNvPr id="3" name="Content Placeholder 2">
            <a:extLst>
              <a:ext uri="{FF2B5EF4-FFF2-40B4-BE49-F238E27FC236}">
                <a16:creationId xmlns:a16="http://schemas.microsoft.com/office/drawing/2014/main" xmlns="" id="{3BCFFF68-9FA4-4A15-84E2-83C016338349}"/>
              </a:ext>
            </a:extLst>
          </p:cNvPr>
          <p:cNvSpPr>
            <a:spLocks noGrp="1"/>
          </p:cNvSpPr>
          <p:nvPr>
            <p:ph idx="1"/>
          </p:nvPr>
        </p:nvSpPr>
        <p:spPr>
          <a:xfrm>
            <a:off x="388213" y="1423359"/>
            <a:ext cx="11029615" cy="5434642"/>
          </a:xfrm>
        </p:spPr>
        <p:txBody>
          <a:bodyPr anchor="b"/>
          <a:lstStyle/>
          <a:p>
            <a:pPr lvl="1" algn="just"/>
            <a:r>
              <a:rPr lang="en-IN" sz="1800" dirty="0" smtClean="0">
                <a:solidFill>
                  <a:srgbClr val="000000"/>
                </a:solidFill>
              </a:rPr>
              <a:t>Performed classification with SVM keeping kernel = Linear.</a:t>
            </a:r>
          </a:p>
          <a:p>
            <a:pPr lvl="1" algn="just"/>
            <a:r>
              <a:rPr lang="en-IN" sz="1800" dirty="0" smtClean="0">
                <a:solidFill>
                  <a:srgbClr val="000000"/>
                </a:solidFill>
              </a:rPr>
              <a:t>Used </a:t>
            </a:r>
            <a:r>
              <a:rPr lang="en-IN" sz="1800" dirty="0" err="1" smtClean="0">
                <a:solidFill>
                  <a:srgbClr val="000000"/>
                </a:solidFill>
              </a:rPr>
              <a:t>Baye’s</a:t>
            </a:r>
            <a:r>
              <a:rPr lang="en-IN" sz="1800" dirty="0" smtClean="0">
                <a:solidFill>
                  <a:srgbClr val="000000"/>
                </a:solidFill>
              </a:rPr>
              <a:t> model which gave an accuracy of 79.5%.</a:t>
            </a:r>
          </a:p>
          <a:p>
            <a:pPr lvl="1" algn="just"/>
            <a:r>
              <a:rPr lang="en-IN" sz="1800" dirty="0" smtClean="0">
                <a:solidFill>
                  <a:srgbClr val="000000"/>
                </a:solidFill>
              </a:rPr>
              <a:t>Used </a:t>
            </a:r>
            <a:r>
              <a:rPr lang="en-IN" sz="1800" dirty="0" err="1" smtClean="0">
                <a:solidFill>
                  <a:srgbClr val="000000"/>
                </a:solidFill>
              </a:rPr>
              <a:t>XGBClassifier</a:t>
            </a:r>
            <a:r>
              <a:rPr lang="en-IN" sz="1800" dirty="0" smtClean="0">
                <a:solidFill>
                  <a:srgbClr val="000000"/>
                </a:solidFill>
              </a:rPr>
              <a:t> to get an accuracy of 86.61%.</a:t>
            </a:r>
          </a:p>
          <a:p>
            <a:pPr lvl="1" algn="just"/>
            <a:r>
              <a:rPr lang="en-IN" sz="1800" dirty="0" smtClean="0">
                <a:solidFill>
                  <a:srgbClr val="000000"/>
                </a:solidFill>
              </a:rPr>
              <a:t>Finally implemented CNN by keeping a 8:2 ratio of training and testing dataset.</a:t>
            </a:r>
          </a:p>
          <a:p>
            <a:pPr lvl="1" algn="just"/>
            <a:r>
              <a:rPr lang="en-IN" sz="1800" dirty="0" smtClean="0">
                <a:solidFill>
                  <a:srgbClr val="000000"/>
                </a:solidFill>
              </a:rPr>
              <a:t>We first implemented the neural network layers by specifying 64 neurons/units in the dense layer using </a:t>
            </a:r>
            <a:r>
              <a:rPr lang="en-IN" sz="1800" dirty="0" err="1" smtClean="0">
                <a:solidFill>
                  <a:srgbClr val="000000"/>
                </a:solidFill>
              </a:rPr>
              <a:t>relu</a:t>
            </a:r>
            <a:r>
              <a:rPr lang="en-IN" sz="1800" dirty="0" smtClean="0">
                <a:solidFill>
                  <a:srgbClr val="000000"/>
                </a:solidFill>
              </a:rPr>
              <a:t> activation function.</a:t>
            </a:r>
          </a:p>
          <a:p>
            <a:pPr lvl="1" algn="just"/>
            <a:r>
              <a:rPr lang="en-IN" sz="1800" dirty="0" smtClean="0">
                <a:solidFill>
                  <a:srgbClr val="000000"/>
                </a:solidFill>
              </a:rPr>
              <a:t>Then we tried implementing with 32 neurons/units in the dense layer using </a:t>
            </a:r>
            <a:r>
              <a:rPr lang="en-IN" sz="1800" dirty="0" err="1" smtClean="0">
                <a:solidFill>
                  <a:srgbClr val="000000"/>
                </a:solidFill>
              </a:rPr>
              <a:t>relu</a:t>
            </a:r>
            <a:r>
              <a:rPr lang="en-IN" sz="1800" dirty="0" smtClean="0">
                <a:solidFill>
                  <a:srgbClr val="000000"/>
                </a:solidFill>
              </a:rPr>
              <a:t>.</a:t>
            </a:r>
          </a:p>
          <a:p>
            <a:pPr lvl="1" algn="just"/>
            <a:r>
              <a:rPr lang="en-IN" sz="1800" dirty="0" smtClean="0">
                <a:solidFill>
                  <a:srgbClr val="000000"/>
                </a:solidFill>
              </a:rPr>
              <a:t>Finally we used the </a:t>
            </a:r>
            <a:r>
              <a:rPr lang="en-IN" sz="1800" dirty="0" err="1" smtClean="0">
                <a:solidFill>
                  <a:srgbClr val="000000"/>
                </a:solidFill>
              </a:rPr>
              <a:t>softmax</a:t>
            </a:r>
            <a:r>
              <a:rPr lang="en-IN" sz="1800" dirty="0" smtClean="0">
                <a:solidFill>
                  <a:srgbClr val="000000"/>
                </a:solidFill>
              </a:rPr>
              <a:t> activation function by using 6 neurons in the dense layer and keeping a dropout rate of 0.2 in each case.</a:t>
            </a:r>
          </a:p>
          <a:p>
            <a:pPr lvl="1" algn="just"/>
            <a:r>
              <a:rPr lang="en-IN" sz="1800" dirty="0" smtClean="0">
                <a:solidFill>
                  <a:srgbClr val="000000"/>
                </a:solidFill>
              </a:rPr>
              <a:t>CNN gave an overall accuracy of </a:t>
            </a:r>
            <a:r>
              <a:rPr lang="en-IN" sz="1800" b="1" dirty="0" smtClean="0">
                <a:solidFill>
                  <a:srgbClr val="000000"/>
                </a:solidFill>
              </a:rPr>
              <a:t>nearly 89% </a:t>
            </a:r>
            <a:r>
              <a:rPr lang="en-IN" sz="1800" dirty="0" smtClean="0">
                <a:solidFill>
                  <a:srgbClr val="000000"/>
                </a:solidFill>
              </a:rPr>
              <a:t>which is our final accuracy.</a:t>
            </a:r>
            <a:endParaRPr lang="en-US" sz="1800" b="0" i="0" dirty="0">
              <a:solidFill>
                <a:srgbClr val="000000"/>
              </a:solidFill>
              <a:effectLst/>
            </a:endParaRPr>
          </a:p>
          <a:p>
            <a:pPr algn="just"/>
            <a:endParaRPr lang="en-US" sz="1800" b="0" i="0" dirty="0">
              <a:solidFill>
                <a:srgbClr val="000000"/>
              </a:solidFill>
              <a:effectLst/>
            </a:endParaRPr>
          </a:p>
        </p:txBody>
      </p:sp>
      <p:sp>
        <p:nvSpPr>
          <p:cNvPr id="7" name="Content Placeholder 2">
            <a:extLst>
              <a:ext uri="{FF2B5EF4-FFF2-40B4-BE49-F238E27FC236}">
                <a16:creationId xmlns:a16="http://schemas.microsoft.com/office/drawing/2014/main" xmlns="" id="{2044045E-4849-4055-B8A1-80F13B86BB43}"/>
              </a:ext>
            </a:extLst>
          </p:cNvPr>
          <p:cNvSpPr txBox="1">
            <a:spLocks/>
          </p:cNvSpPr>
          <p:nvPr/>
        </p:nvSpPr>
        <p:spPr>
          <a:xfrm>
            <a:off x="393302" y="3776598"/>
            <a:ext cx="11375979" cy="1912558"/>
          </a:xfrm>
          <a:prstGeom prst="rect">
            <a:avLst/>
          </a:prstGeom>
        </p:spPr>
        <p:txBody>
          <a:bodyPr lIns="109728" tIns="109728" rIns="109728" bIns="91440" anchor="ct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spc="8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spc="8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spc="8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spc="8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spc="8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endParaRPr lang="en-US"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xmlns="" val="1069978323"/>
      </p:ext>
    </p:extLst>
  </p:cSld>
  <p:clrMapOvr>
    <a:masterClrMapping/>
  </p:clrMapOvr>
  <p:transition spd="med">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xgboost 2.jpg"/>
          <p:cNvPicPr>
            <a:picLocks noChangeAspect="1"/>
          </p:cNvPicPr>
          <p:nvPr/>
        </p:nvPicPr>
        <p:blipFill>
          <a:blip r:embed="rId2" cstate="print"/>
          <a:stretch>
            <a:fillRect/>
          </a:stretch>
        </p:blipFill>
        <p:spPr>
          <a:xfrm>
            <a:off x="257453" y="4339087"/>
            <a:ext cx="6658252" cy="2518914"/>
          </a:xfrm>
          <a:prstGeom prst="rect">
            <a:avLst/>
          </a:prstGeom>
        </p:spPr>
      </p:pic>
      <p:pic>
        <p:nvPicPr>
          <p:cNvPr id="3" name="Picture 2" descr="kfold.png"/>
          <p:cNvPicPr>
            <a:picLocks noChangeAspect="1"/>
          </p:cNvPicPr>
          <p:nvPr/>
        </p:nvPicPr>
        <p:blipFill>
          <a:blip r:embed="rId3"/>
          <a:stretch>
            <a:fillRect/>
          </a:stretch>
        </p:blipFill>
        <p:spPr>
          <a:xfrm>
            <a:off x="296283" y="802082"/>
            <a:ext cx="5006340" cy="1854854"/>
          </a:xfrm>
          <a:prstGeom prst="rect">
            <a:avLst/>
          </a:prstGeom>
          <a:ln>
            <a:noFill/>
          </a:ln>
          <a:effectLst>
            <a:softEdge rad="112500"/>
          </a:effectLst>
        </p:spPr>
      </p:pic>
      <p:pic>
        <p:nvPicPr>
          <p:cNvPr id="4" name="Picture 3" descr="sigmoid.jpg"/>
          <p:cNvPicPr>
            <a:picLocks noChangeAspect="1"/>
          </p:cNvPicPr>
          <p:nvPr/>
        </p:nvPicPr>
        <p:blipFill>
          <a:blip r:embed="rId4"/>
          <a:stretch>
            <a:fillRect/>
          </a:stretch>
        </p:blipFill>
        <p:spPr>
          <a:xfrm>
            <a:off x="5389606" y="853122"/>
            <a:ext cx="4182636" cy="1838320"/>
          </a:xfrm>
          <a:prstGeom prst="rect">
            <a:avLst/>
          </a:prstGeom>
        </p:spPr>
      </p:pic>
      <p:pic>
        <p:nvPicPr>
          <p:cNvPr id="5" name="Picture 4" descr="senti 5.png"/>
          <p:cNvPicPr>
            <a:picLocks noChangeAspect="1"/>
          </p:cNvPicPr>
          <p:nvPr/>
        </p:nvPicPr>
        <p:blipFill>
          <a:blip r:embed="rId5"/>
          <a:stretch>
            <a:fillRect/>
          </a:stretch>
        </p:blipFill>
        <p:spPr>
          <a:xfrm>
            <a:off x="9337481" y="1084524"/>
            <a:ext cx="3174603" cy="1790476"/>
          </a:xfrm>
          <a:prstGeom prst="rect">
            <a:avLst/>
          </a:prstGeom>
        </p:spPr>
      </p:pic>
      <p:sp>
        <p:nvSpPr>
          <p:cNvPr id="7" name="Rectangle 6"/>
          <p:cNvSpPr/>
          <p:nvPr/>
        </p:nvSpPr>
        <p:spPr>
          <a:xfrm>
            <a:off x="2482789" y="2551837"/>
            <a:ext cx="7226423" cy="1754326"/>
          </a:xfrm>
          <a:prstGeom prst="rect">
            <a:avLst/>
          </a:prstGeom>
          <a:noFill/>
        </p:spPr>
        <p:txBody>
          <a:bodyPr wrap="square" lIns="91440" tIns="45720" rIns="91440" bIns="45720">
            <a:spAutoFit/>
          </a:bodyPr>
          <a:lstStyle/>
          <a:p>
            <a:pPr algn="ctr"/>
            <a:r>
              <a:rPr lang="en-US" sz="5400"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Models used and their respective Results</a:t>
            </a:r>
            <a:endParaRPr lang="en-US" sz="5400"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p:txBody>
      </p:sp>
      <p:pic>
        <p:nvPicPr>
          <p:cNvPr id="8" name="Picture 7" descr="linear.png"/>
          <p:cNvPicPr>
            <a:picLocks noChangeAspect="1"/>
          </p:cNvPicPr>
          <p:nvPr/>
        </p:nvPicPr>
        <p:blipFill>
          <a:blip r:embed="rId6"/>
          <a:stretch>
            <a:fillRect/>
          </a:stretch>
        </p:blipFill>
        <p:spPr>
          <a:xfrm>
            <a:off x="7022237" y="4347712"/>
            <a:ext cx="5169763" cy="2510287"/>
          </a:xfrm>
          <a:prstGeom prst="rect">
            <a:avLst/>
          </a:prstGeom>
        </p:spPr>
      </p:pic>
    </p:spTree>
  </p:cSld>
  <p:clrMapOvr>
    <a:masterClrMapping/>
  </p:clrMapOvr>
  <p:transition spd="med">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Curved Connector 18"/>
          <p:cNvCxnSpPr/>
          <p:nvPr/>
        </p:nvCxnSpPr>
        <p:spPr>
          <a:xfrm>
            <a:off x="6918385" y="4710023"/>
            <a:ext cx="3579962" cy="733245"/>
          </a:xfrm>
          <a:prstGeom prst="curvedConnector3">
            <a:avLst>
              <a:gd name="adj1" fmla="val 116506"/>
            </a:avLst>
          </a:prstGeom>
          <a:ln w="38100">
            <a:tailEnd type="arrow"/>
          </a:ln>
          <a:effectLst>
            <a:outerShdw blurRad="50800" dist="38100" dir="5400000" algn="t"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581192" y="702156"/>
            <a:ext cx="11029616" cy="867852"/>
          </a:xfrm>
        </p:spPr>
        <p:txBody>
          <a:bodyPr/>
          <a:lstStyle/>
          <a:p>
            <a:r>
              <a:rPr lang="en-IN" dirty="0" smtClean="0"/>
              <a:t>K-fold Cross Validation</a:t>
            </a:r>
            <a:endParaRPr lang="en-US" dirty="0"/>
          </a:p>
        </p:txBody>
      </p:sp>
      <p:pic>
        <p:nvPicPr>
          <p:cNvPr id="4" name="Content Placeholder 3" descr="results.png"/>
          <p:cNvPicPr>
            <a:picLocks noGrp="1" noChangeAspect="1"/>
          </p:cNvPicPr>
          <p:nvPr>
            <p:ph idx="1"/>
          </p:nvPr>
        </p:nvPicPr>
        <p:blipFill>
          <a:blip r:embed="rId2"/>
          <a:srcRect l="2423" t="17766" r="63583" b="74966"/>
          <a:stretch>
            <a:fillRect/>
          </a:stretch>
        </p:blipFill>
        <p:spPr>
          <a:xfrm>
            <a:off x="888529" y="1781354"/>
            <a:ext cx="10328682" cy="1242204"/>
          </a:xfrm>
        </p:spPr>
      </p:pic>
      <p:sp>
        <p:nvSpPr>
          <p:cNvPr id="6" name="Rounded Rectangle 5"/>
          <p:cNvSpPr/>
          <p:nvPr/>
        </p:nvSpPr>
        <p:spPr>
          <a:xfrm>
            <a:off x="6918384" y="3278037"/>
            <a:ext cx="3726611" cy="698741"/>
          </a:xfrm>
          <a:prstGeom prst="roundRect">
            <a:avLst>
              <a:gd name="adj" fmla="val 43453"/>
            </a:avLst>
          </a:prstGeom>
          <a:solidFill>
            <a:schemeClr val="accent1">
              <a:lumMod val="20000"/>
              <a:lumOff val="80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2000" dirty="0" smtClean="0">
                <a:solidFill>
                  <a:schemeClr val="tx1"/>
                </a:solidFill>
              </a:rPr>
              <a:t>Code for K-fold cross validation</a:t>
            </a:r>
            <a:endParaRPr lang="en-US" sz="2000" dirty="0">
              <a:solidFill>
                <a:schemeClr val="tx1"/>
              </a:solidFill>
            </a:endParaRPr>
          </a:p>
        </p:txBody>
      </p:sp>
      <p:cxnSp>
        <p:nvCxnSpPr>
          <p:cNvPr id="8" name="Curved Connector 7"/>
          <p:cNvCxnSpPr>
            <a:endCxn id="6" idx="1"/>
          </p:cNvCxnSpPr>
          <p:nvPr/>
        </p:nvCxnSpPr>
        <p:spPr>
          <a:xfrm>
            <a:off x="3312543" y="3019245"/>
            <a:ext cx="3605841" cy="608163"/>
          </a:xfrm>
          <a:prstGeom prst="curvedConnector3">
            <a:avLst>
              <a:gd name="adj1" fmla="val -27512"/>
            </a:avLst>
          </a:prstGeom>
          <a:ln w="38100">
            <a:tailEnd type="arrow"/>
          </a:ln>
          <a:effectLst>
            <a:outerShdw blurRad="50800" dist="38100" dir="5400000" algn="t"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pic>
        <p:nvPicPr>
          <p:cNvPr id="17" name="Picture 16" descr="results.png"/>
          <p:cNvPicPr>
            <a:picLocks noChangeAspect="1"/>
          </p:cNvPicPr>
          <p:nvPr/>
        </p:nvPicPr>
        <p:blipFill>
          <a:blip r:embed="rId2"/>
          <a:srcRect l="69142" t="76729" r="8373" b="12076"/>
          <a:stretch>
            <a:fillRect/>
          </a:stretch>
        </p:blipFill>
        <p:spPr>
          <a:xfrm>
            <a:off x="966159" y="4528868"/>
            <a:ext cx="5969479" cy="1700532"/>
          </a:xfrm>
          <a:prstGeom prst="rect">
            <a:avLst/>
          </a:prstGeom>
        </p:spPr>
      </p:pic>
      <p:sp>
        <p:nvSpPr>
          <p:cNvPr id="18" name="Rounded Rectangle 17"/>
          <p:cNvSpPr/>
          <p:nvPr/>
        </p:nvSpPr>
        <p:spPr>
          <a:xfrm>
            <a:off x="8019690" y="5509403"/>
            <a:ext cx="3726611" cy="698741"/>
          </a:xfrm>
          <a:prstGeom prst="roundRect">
            <a:avLst>
              <a:gd name="adj" fmla="val 43453"/>
            </a:avLst>
          </a:prstGeom>
          <a:solidFill>
            <a:schemeClr val="accent1">
              <a:lumMod val="20000"/>
              <a:lumOff val="80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2000" dirty="0" smtClean="0">
                <a:solidFill>
                  <a:schemeClr val="tx1"/>
                </a:solidFill>
              </a:rPr>
              <a:t>Result for K-fold cross validation</a:t>
            </a:r>
            <a:endParaRPr lang="en-US" sz="2000" dirty="0">
              <a:solidFill>
                <a:schemeClr val="tx1"/>
              </a:solidFill>
            </a:endParaRPr>
          </a:p>
        </p:txBody>
      </p:sp>
      <p:sp>
        <p:nvSpPr>
          <p:cNvPr id="9" name="TextBox 8"/>
          <p:cNvSpPr txBox="1"/>
          <p:nvPr/>
        </p:nvSpPr>
        <p:spPr>
          <a:xfrm>
            <a:off x="3594242" y="3010619"/>
            <a:ext cx="2760756" cy="307777"/>
          </a:xfrm>
          <a:prstGeom prst="rect">
            <a:avLst/>
          </a:prstGeom>
          <a:noFill/>
        </p:spPr>
        <p:txBody>
          <a:bodyPr wrap="none" rtlCol="0">
            <a:spAutoFit/>
          </a:bodyPr>
          <a:lstStyle/>
          <a:p>
            <a:r>
              <a:rPr lang="en-IN" sz="1400" dirty="0" smtClean="0">
                <a:solidFill>
                  <a:srgbClr val="CC9900"/>
                </a:solidFill>
              </a:rPr>
              <a:t>Fig. 9 – K-fold cross validation code</a:t>
            </a:r>
            <a:endParaRPr lang="en-US" sz="1400" dirty="0">
              <a:solidFill>
                <a:srgbClr val="CC9900"/>
              </a:solidFill>
            </a:endParaRPr>
          </a:p>
        </p:txBody>
      </p:sp>
      <p:sp>
        <p:nvSpPr>
          <p:cNvPr id="10" name="TextBox 9"/>
          <p:cNvSpPr txBox="1"/>
          <p:nvPr/>
        </p:nvSpPr>
        <p:spPr>
          <a:xfrm>
            <a:off x="2467155" y="6236897"/>
            <a:ext cx="2478051" cy="307777"/>
          </a:xfrm>
          <a:prstGeom prst="rect">
            <a:avLst/>
          </a:prstGeom>
          <a:noFill/>
        </p:spPr>
        <p:txBody>
          <a:bodyPr wrap="none" rtlCol="0">
            <a:spAutoFit/>
          </a:bodyPr>
          <a:lstStyle/>
          <a:p>
            <a:pPr algn="ctr"/>
            <a:r>
              <a:rPr lang="en-IN" sz="1400" dirty="0" smtClean="0">
                <a:solidFill>
                  <a:srgbClr val="CC9900"/>
                </a:solidFill>
              </a:rPr>
              <a:t>Fig. 10 – Cross Validation Score</a:t>
            </a:r>
            <a:endParaRPr lang="en-US" sz="1400" dirty="0">
              <a:solidFill>
                <a:srgbClr val="CC9900"/>
              </a:solidFill>
            </a:endParaRPr>
          </a:p>
        </p:txBody>
      </p:sp>
    </p:spTree>
  </p:cSld>
  <p:clrMapOvr>
    <a:masterClrMapping/>
  </p:clrMapOvr>
  <p:transition spd="med">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Line Callout 1 6"/>
          <p:cNvSpPr/>
          <p:nvPr/>
        </p:nvSpPr>
        <p:spPr>
          <a:xfrm>
            <a:off x="8407879" y="5241939"/>
            <a:ext cx="2820838" cy="839628"/>
          </a:xfrm>
          <a:prstGeom prst="borderCallout1">
            <a:avLst>
              <a:gd name="adj1" fmla="val 25957"/>
              <a:gd name="adj2" fmla="val -121"/>
              <a:gd name="adj3" fmla="val 42230"/>
              <a:gd name="adj4" fmla="val -38333"/>
            </a:avLst>
          </a:prstGeom>
          <a:solidFill>
            <a:schemeClr val="accent1">
              <a:lumMod val="20000"/>
              <a:lumOff val="80000"/>
            </a:schemeClr>
          </a:solidFill>
          <a:ln w="5715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chemeClr val="tx1"/>
                </a:solidFill>
              </a:rPr>
              <a:t>Score of Logistic Regression</a:t>
            </a:r>
            <a:endParaRPr lang="en-US" sz="2400" b="1" dirty="0">
              <a:solidFill>
                <a:schemeClr val="tx1"/>
              </a:solidFill>
            </a:endParaRPr>
          </a:p>
        </p:txBody>
      </p:sp>
      <p:sp>
        <p:nvSpPr>
          <p:cNvPr id="6" name="Line Callout 1 5"/>
          <p:cNvSpPr/>
          <p:nvPr/>
        </p:nvSpPr>
        <p:spPr>
          <a:xfrm>
            <a:off x="9169879" y="1544167"/>
            <a:ext cx="2820838" cy="957532"/>
          </a:xfrm>
          <a:prstGeom prst="borderCallout1">
            <a:avLst>
              <a:gd name="adj1" fmla="val 25957"/>
              <a:gd name="adj2" fmla="val -121"/>
              <a:gd name="adj3" fmla="val 112500"/>
              <a:gd name="adj4" fmla="val -38333"/>
            </a:avLst>
          </a:prstGeom>
          <a:solidFill>
            <a:schemeClr val="accent1">
              <a:lumMod val="20000"/>
              <a:lumOff val="80000"/>
            </a:schemeClr>
          </a:solidFill>
          <a:ln w="5715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chemeClr val="tx1"/>
                </a:solidFill>
              </a:rPr>
              <a:t>Code for Logistic Regression</a:t>
            </a:r>
            <a:endParaRPr lang="en-US" sz="2400" b="1" dirty="0">
              <a:solidFill>
                <a:schemeClr val="tx1"/>
              </a:solidFill>
            </a:endParaRPr>
          </a:p>
        </p:txBody>
      </p:sp>
      <p:sp>
        <p:nvSpPr>
          <p:cNvPr id="2" name="Title 1"/>
          <p:cNvSpPr>
            <a:spLocks noGrp="1"/>
          </p:cNvSpPr>
          <p:nvPr>
            <p:ph type="title"/>
          </p:nvPr>
        </p:nvSpPr>
        <p:spPr>
          <a:xfrm>
            <a:off x="581192" y="857432"/>
            <a:ext cx="11029616" cy="660818"/>
          </a:xfrm>
        </p:spPr>
        <p:txBody>
          <a:bodyPr/>
          <a:lstStyle/>
          <a:p>
            <a:r>
              <a:rPr lang="en-IN" dirty="0" smtClean="0"/>
              <a:t>Logistic Regression</a:t>
            </a:r>
            <a:endParaRPr lang="en-US" dirty="0"/>
          </a:p>
        </p:txBody>
      </p:sp>
      <p:pic>
        <p:nvPicPr>
          <p:cNvPr id="1026" name="Picture 2"/>
          <p:cNvPicPr>
            <a:picLocks noGrp="1" noChangeAspect="1" noChangeArrowheads="1"/>
          </p:cNvPicPr>
          <p:nvPr>
            <p:ph idx="1"/>
          </p:nvPr>
        </p:nvPicPr>
        <p:blipFill>
          <a:blip r:embed="rId2"/>
          <a:srcRect l="2517" t="30376" r="66061" b="54308"/>
          <a:stretch>
            <a:fillRect/>
          </a:stretch>
        </p:blipFill>
        <p:spPr bwMode="auto">
          <a:xfrm>
            <a:off x="655607" y="2216953"/>
            <a:ext cx="7991102" cy="2191110"/>
          </a:xfrm>
          <a:prstGeom prst="rect">
            <a:avLst/>
          </a:prstGeom>
          <a:noFill/>
          <a:ln w="9525">
            <a:noFill/>
            <a:miter lim="800000"/>
            <a:headEnd/>
            <a:tailEnd/>
          </a:ln>
          <a:effectLst/>
        </p:spPr>
      </p:pic>
      <p:pic>
        <p:nvPicPr>
          <p:cNvPr id="1027" name="Picture 3"/>
          <p:cNvPicPr>
            <a:picLocks noChangeAspect="1" noChangeArrowheads="1"/>
          </p:cNvPicPr>
          <p:nvPr/>
        </p:nvPicPr>
        <p:blipFill>
          <a:blip r:embed="rId2"/>
          <a:srcRect l="69127" t="75723" r="9222" b="19874"/>
          <a:stretch>
            <a:fillRect/>
          </a:stretch>
        </p:blipFill>
        <p:spPr bwMode="auto">
          <a:xfrm>
            <a:off x="681488" y="5244894"/>
            <a:ext cx="6659591" cy="761717"/>
          </a:xfrm>
          <a:prstGeom prst="rect">
            <a:avLst/>
          </a:prstGeom>
          <a:noFill/>
          <a:ln w="9525">
            <a:noFill/>
            <a:miter lim="800000"/>
            <a:headEnd/>
            <a:tailEnd/>
          </a:ln>
          <a:effectLst/>
        </p:spPr>
      </p:pic>
      <p:sp>
        <p:nvSpPr>
          <p:cNvPr id="8" name="TextBox 7"/>
          <p:cNvSpPr txBox="1"/>
          <p:nvPr/>
        </p:nvSpPr>
        <p:spPr>
          <a:xfrm>
            <a:off x="3053751" y="4399472"/>
            <a:ext cx="2882840" cy="307777"/>
          </a:xfrm>
          <a:prstGeom prst="rect">
            <a:avLst/>
          </a:prstGeom>
          <a:noFill/>
        </p:spPr>
        <p:txBody>
          <a:bodyPr wrap="none" rtlCol="0">
            <a:spAutoFit/>
          </a:bodyPr>
          <a:lstStyle/>
          <a:p>
            <a:pPr algn="ctr"/>
            <a:r>
              <a:rPr lang="en-IN" sz="1400" dirty="0" smtClean="0">
                <a:solidFill>
                  <a:srgbClr val="CC9900"/>
                </a:solidFill>
              </a:rPr>
              <a:t>Fig. 11 – Code for Logistic Regression</a:t>
            </a:r>
            <a:endParaRPr lang="en-US" sz="1400" dirty="0">
              <a:solidFill>
                <a:srgbClr val="CC9900"/>
              </a:solidFill>
            </a:endParaRPr>
          </a:p>
        </p:txBody>
      </p:sp>
      <p:sp>
        <p:nvSpPr>
          <p:cNvPr id="9" name="TextBox 8"/>
          <p:cNvSpPr txBox="1"/>
          <p:nvPr/>
        </p:nvSpPr>
        <p:spPr>
          <a:xfrm>
            <a:off x="2596551" y="5986732"/>
            <a:ext cx="2816925" cy="307777"/>
          </a:xfrm>
          <a:prstGeom prst="rect">
            <a:avLst/>
          </a:prstGeom>
          <a:noFill/>
        </p:spPr>
        <p:txBody>
          <a:bodyPr wrap="none" rtlCol="0">
            <a:spAutoFit/>
          </a:bodyPr>
          <a:lstStyle/>
          <a:p>
            <a:r>
              <a:rPr lang="en-IN" sz="1400" dirty="0" smtClean="0">
                <a:solidFill>
                  <a:srgbClr val="CC9900"/>
                </a:solidFill>
              </a:rPr>
              <a:t>Fig. 12 – Score of Logistic regression</a:t>
            </a:r>
            <a:endParaRPr lang="en-US" sz="1400" dirty="0">
              <a:solidFill>
                <a:srgbClr val="CC9900"/>
              </a:solidFill>
            </a:endParaRPr>
          </a:p>
        </p:txBody>
      </p:sp>
    </p:spTree>
  </p:cSld>
  <p:clrMapOvr>
    <a:masterClrMapping/>
  </p:clrMapOvr>
  <p:transition spd="med">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ine Callout 1 8"/>
          <p:cNvSpPr/>
          <p:nvPr/>
        </p:nvSpPr>
        <p:spPr>
          <a:xfrm>
            <a:off x="7427343" y="1886334"/>
            <a:ext cx="3206151" cy="1216324"/>
          </a:xfrm>
          <a:prstGeom prst="borderCallout1">
            <a:avLst>
              <a:gd name="adj1" fmla="val 54965"/>
              <a:gd name="adj2" fmla="val -121"/>
              <a:gd name="adj3" fmla="val 60995"/>
              <a:gd name="adj4" fmla="val -93602"/>
            </a:avLst>
          </a:prstGeom>
          <a:solidFill>
            <a:schemeClr val="accent1">
              <a:lumMod val="20000"/>
              <a:lumOff val="80000"/>
            </a:schemeClr>
          </a:solidFill>
          <a:ln w="5715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chemeClr val="tx1"/>
                </a:solidFill>
              </a:rPr>
              <a:t>Confusion Matrix</a:t>
            </a:r>
            <a:endParaRPr lang="en-US" sz="2400" b="1" dirty="0">
              <a:solidFill>
                <a:schemeClr val="tx1"/>
              </a:solidFill>
            </a:endParaRPr>
          </a:p>
        </p:txBody>
      </p:sp>
      <p:pic>
        <p:nvPicPr>
          <p:cNvPr id="6" name="Content Placeholder 5" descr="Scores and matrix.png"/>
          <p:cNvPicPr>
            <a:picLocks noGrp="1" noChangeAspect="1"/>
          </p:cNvPicPr>
          <p:nvPr>
            <p:ph idx="1"/>
          </p:nvPr>
        </p:nvPicPr>
        <p:blipFill>
          <a:blip r:embed="rId2"/>
          <a:srcRect r="2272" b="35067"/>
          <a:stretch>
            <a:fillRect/>
          </a:stretch>
        </p:blipFill>
        <p:spPr>
          <a:xfrm>
            <a:off x="696993" y="941827"/>
            <a:ext cx="3711105" cy="3397260"/>
          </a:xfrm>
        </p:spPr>
      </p:pic>
      <p:pic>
        <p:nvPicPr>
          <p:cNvPr id="7" name="Content Placeholder 3" descr="Scores and matrix.png"/>
          <p:cNvPicPr>
            <a:picLocks noChangeAspect="1"/>
          </p:cNvPicPr>
          <p:nvPr/>
        </p:nvPicPr>
        <p:blipFill>
          <a:blip r:embed="rId2"/>
          <a:srcRect t="83926" r="28859" b="1929"/>
          <a:stretch>
            <a:fillRect/>
          </a:stretch>
        </p:blipFill>
        <p:spPr>
          <a:xfrm>
            <a:off x="688368" y="5098220"/>
            <a:ext cx="4125172" cy="1130061"/>
          </a:xfrm>
          <a:prstGeom prst="rect">
            <a:avLst/>
          </a:prstGeom>
        </p:spPr>
      </p:pic>
      <p:sp>
        <p:nvSpPr>
          <p:cNvPr id="8" name="Line Callout 1 7"/>
          <p:cNvSpPr/>
          <p:nvPr/>
        </p:nvSpPr>
        <p:spPr>
          <a:xfrm>
            <a:off x="7499229" y="4753179"/>
            <a:ext cx="3206151" cy="1216324"/>
          </a:xfrm>
          <a:prstGeom prst="borderCallout1">
            <a:avLst>
              <a:gd name="adj1" fmla="val 54965"/>
              <a:gd name="adj2" fmla="val -121"/>
              <a:gd name="adj3" fmla="val 87945"/>
              <a:gd name="adj4" fmla="val -69926"/>
            </a:avLst>
          </a:prstGeom>
          <a:solidFill>
            <a:schemeClr val="accent1">
              <a:lumMod val="20000"/>
              <a:lumOff val="80000"/>
            </a:schemeClr>
          </a:solidFill>
          <a:ln w="5715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chemeClr val="tx1"/>
                </a:solidFill>
              </a:rPr>
              <a:t>Result of Logistic Regression on new test data</a:t>
            </a:r>
            <a:endParaRPr lang="en-US" sz="2400" b="1" dirty="0">
              <a:solidFill>
                <a:schemeClr val="tx1"/>
              </a:solidFill>
            </a:endParaRPr>
          </a:p>
        </p:txBody>
      </p:sp>
      <p:sp>
        <p:nvSpPr>
          <p:cNvPr id="10" name="TextBox 9"/>
          <p:cNvSpPr txBox="1"/>
          <p:nvPr/>
        </p:nvSpPr>
        <p:spPr>
          <a:xfrm>
            <a:off x="1500996" y="4278701"/>
            <a:ext cx="2083840" cy="307777"/>
          </a:xfrm>
          <a:prstGeom prst="rect">
            <a:avLst/>
          </a:prstGeom>
          <a:noFill/>
        </p:spPr>
        <p:txBody>
          <a:bodyPr wrap="none" rtlCol="0">
            <a:spAutoFit/>
          </a:bodyPr>
          <a:lstStyle/>
          <a:p>
            <a:r>
              <a:rPr lang="en-IN" sz="1400" dirty="0" smtClean="0">
                <a:solidFill>
                  <a:srgbClr val="CC9900"/>
                </a:solidFill>
              </a:rPr>
              <a:t>Fig. 13 – Confusion Matrix</a:t>
            </a:r>
            <a:endParaRPr lang="en-US" sz="1400" dirty="0">
              <a:solidFill>
                <a:srgbClr val="CC9900"/>
              </a:solidFill>
            </a:endParaRPr>
          </a:p>
        </p:txBody>
      </p:sp>
      <p:sp>
        <p:nvSpPr>
          <p:cNvPr id="11" name="TextBox 10"/>
          <p:cNvSpPr txBox="1"/>
          <p:nvPr/>
        </p:nvSpPr>
        <p:spPr>
          <a:xfrm>
            <a:off x="948905" y="6271404"/>
            <a:ext cx="3094244" cy="307777"/>
          </a:xfrm>
          <a:prstGeom prst="rect">
            <a:avLst/>
          </a:prstGeom>
          <a:noFill/>
        </p:spPr>
        <p:txBody>
          <a:bodyPr wrap="none" rtlCol="0">
            <a:spAutoFit/>
          </a:bodyPr>
          <a:lstStyle/>
          <a:p>
            <a:pPr algn="ctr"/>
            <a:r>
              <a:rPr lang="en-IN" sz="1400" dirty="0" smtClean="0">
                <a:solidFill>
                  <a:srgbClr val="CC9900"/>
                </a:solidFill>
              </a:rPr>
              <a:t>Fig. 14 – Prediction of logistic regression</a:t>
            </a:r>
            <a:endParaRPr lang="en-US" sz="1400" dirty="0">
              <a:solidFill>
                <a:srgbClr val="CC9900"/>
              </a:solidFill>
            </a:endParaRPr>
          </a:p>
        </p:txBody>
      </p:sp>
    </p:spTree>
  </p:cSld>
  <p:clrMapOvr>
    <a:masterClrMapping/>
  </p:clrMapOvr>
  <p:transition spd="med">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About Sentiment Analysis</a:t>
            </a:r>
            <a:endParaRPr lang="en-US" dirty="0"/>
          </a:p>
        </p:txBody>
      </p:sp>
      <p:sp>
        <p:nvSpPr>
          <p:cNvPr id="3" name="Content Placeholder 2"/>
          <p:cNvSpPr>
            <a:spLocks noGrp="1"/>
          </p:cNvSpPr>
          <p:nvPr>
            <p:ph idx="1"/>
          </p:nvPr>
        </p:nvSpPr>
        <p:spPr/>
        <p:txBody>
          <a:bodyPr/>
          <a:lstStyle/>
          <a:p>
            <a:pPr algn="just"/>
            <a:r>
              <a:rPr lang="en-US" dirty="0" smtClean="0">
                <a:solidFill>
                  <a:schemeClr val="tx1"/>
                </a:solidFill>
              </a:rPr>
              <a:t>India needs a boost to its economy that can also simultaneously transform local businesses. In order to support Indian brands, 'Vocal for Local' campaign was started in India. Emphasizing on a self-reliant, or ‘</a:t>
            </a:r>
            <a:r>
              <a:rPr lang="en-US" dirty="0" err="1" smtClean="0">
                <a:solidFill>
                  <a:schemeClr val="tx1"/>
                </a:solidFill>
              </a:rPr>
              <a:t>aatmanirbhar</a:t>
            </a:r>
            <a:r>
              <a:rPr lang="en-US" dirty="0" smtClean="0">
                <a:solidFill>
                  <a:schemeClr val="tx1"/>
                </a:solidFill>
              </a:rPr>
              <a:t>’, India, the Indian government has asked that products not just be made in India, but also for the promotion of local brands, manufacturing, and supply chain.</a:t>
            </a:r>
          </a:p>
          <a:p>
            <a:pPr algn="just"/>
            <a:r>
              <a:rPr lang="en-US" dirty="0" smtClean="0">
                <a:solidFill>
                  <a:schemeClr val="tx1"/>
                </a:solidFill>
              </a:rPr>
              <a:t>Data analysis on millions of reviews through Amazon is a crucial factor for the company. These reviews generates a lot of data -- data that can be analyzed and used for advertising, business decisions, understanding of customers' needs and wishes on the products (and platforms), guiding marketing initiatives, implementation of innovative additional services and much more.</a:t>
            </a:r>
          </a:p>
          <a:p>
            <a:pPr algn="just"/>
            <a:r>
              <a:rPr lang="en-US" dirty="0" smtClean="0">
                <a:solidFill>
                  <a:schemeClr val="tx1"/>
                </a:solidFill>
              </a:rPr>
              <a:t>This dataset comprises of 2500+ reviews of about 100+ Indian Products pertaining to categories like hair and skin care products, clothes, electronic gadgets, etc from Amazon.</a:t>
            </a:r>
          </a:p>
        </p:txBody>
      </p:sp>
      <p:pic>
        <p:nvPicPr>
          <p:cNvPr id="4" name="Picture 3" descr="senti 1.jpg"/>
          <p:cNvPicPr>
            <a:picLocks noChangeAspect="1"/>
          </p:cNvPicPr>
          <p:nvPr/>
        </p:nvPicPr>
        <p:blipFill>
          <a:blip r:embed="rId2"/>
          <a:stretch>
            <a:fillRect/>
          </a:stretch>
        </p:blipFill>
        <p:spPr>
          <a:xfrm>
            <a:off x="7611035" y="626633"/>
            <a:ext cx="3735369" cy="1715335"/>
          </a:xfrm>
          <a:prstGeom prst="rect">
            <a:avLst/>
          </a:prstGeom>
          <a:ln>
            <a:noFill/>
          </a:ln>
          <a:effectLst>
            <a:softEdge rad="112500"/>
          </a:effectLst>
        </p:spPr>
      </p:pic>
    </p:spTree>
  </p:cSld>
  <p:clrMapOvr>
    <a:masterClrMapping/>
  </p:clrMapOvr>
  <p:transition spd="med">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7"/>
            <a:ext cx="11029616" cy="790214"/>
          </a:xfrm>
        </p:spPr>
        <p:txBody>
          <a:bodyPr/>
          <a:lstStyle/>
          <a:p>
            <a:r>
              <a:rPr lang="en-IN" dirty="0" smtClean="0"/>
              <a:t>Support Vector Machine</a:t>
            </a:r>
            <a:endParaRPr lang="en-US" dirty="0"/>
          </a:p>
        </p:txBody>
      </p:sp>
      <p:pic>
        <p:nvPicPr>
          <p:cNvPr id="32770" name="Picture 2"/>
          <p:cNvPicPr>
            <a:picLocks noChangeAspect="1" noChangeArrowheads="1"/>
          </p:cNvPicPr>
          <p:nvPr/>
        </p:nvPicPr>
        <p:blipFill>
          <a:blip r:embed="rId2"/>
          <a:srcRect l="2406" t="41887" r="53585" b="12704"/>
          <a:stretch>
            <a:fillRect/>
          </a:stretch>
        </p:blipFill>
        <p:spPr bwMode="auto">
          <a:xfrm>
            <a:off x="621103" y="1639020"/>
            <a:ext cx="8516636" cy="4942936"/>
          </a:xfrm>
          <a:prstGeom prst="rect">
            <a:avLst/>
          </a:prstGeom>
          <a:noFill/>
          <a:ln w="9525">
            <a:noFill/>
            <a:miter lim="800000"/>
            <a:headEnd/>
            <a:tailEnd/>
          </a:ln>
          <a:effectLst/>
        </p:spPr>
      </p:pic>
      <p:sp>
        <p:nvSpPr>
          <p:cNvPr id="5" name="Right Brace 4"/>
          <p:cNvSpPr/>
          <p:nvPr/>
        </p:nvSpPr>
        <p:spPr>
          <a:xfrm>
            <a:off x="9420044" y="1716657"/>
            <a:ext cx="724619" cy="4830792"/>
          </a:xfrm>
          <a:prstGeom prst="rightBrace">
            <a:avLst>
              <a:gd name="adj1" fmla="val 77380"/>
              <a:gd name="adj2" fmla="val 49823"/>
            </a:avLst>
          </a:prstGeom>
          <a:ln w="38100"/>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Hexagon 5"/>
          <p:cNvSpPr/>
          <p:nvPr/>
        </p:nvSpPr>
        <p:spPr>
          <a:xfrm>
            <a:off x="10420709" y="3286664"/>
            <a:ext cx="1604514" cy="1647645"/>
          </a:xfrm>
          <a:prstGeom prst="hexagon">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7" name="TextBox 6"/>
          <p:cNvSpPr txBox="1"/>
          <p:nvPr/>
        </p:nvSpPr>
        <p:spPr>
          <a:xfrm>
            <a:off x="10714009" y="3588587"/>
            <a:ext cx="1000664" cy="1200329"/>
          </a:xfrm>
          <a:prstGeom prst="rect">
            <a:avLst/>
          </a:prstGeom>
          <a:noFill/>
        </p:spPr>
        <p:txBody>
          <a:bodyPr wrap="square" rtlCol="0">
            <a:spAutoFit/>
          </a:bodyPr>
          <a:lstStyle/>
          <a:p>
            <a:pPr algn="ctr"/>
            <a:r>
              <a:rPr lang="en-IN" sz="2400" b="1" dirty="0" smtClean="0">
                <a:latin typeface="Algerian" pitchFamily="82" charset="0"/>
              </a:rPr>
              <a:t>Code for SVM</a:t>
            </a:r>
            <a:endParaRPr lang="en-US" sz="2400" b="1" dirty="0">
              <a:latin typeface="Algerian" pitchFamily="82" charset="0"/>
            </a:endParaRPr>
          </a:p>
        </p:txBody>
      </p:sp>
      <p:sp>
        <p:nvSpPr>
          <p:cNvPr id="8" name="TextBox 7"/>
          <p:cNvSpPr txBox="1"/>
          <p:nvPr/>
        </p:nvSpPr>
        <p:spPr>
          <a:xfrm>
            <a:off x="3588589" y="6550223"/>
            <a:ext cx="1905522" cy="307777"/>
          </a:xfrm>
          <a:prstGeom prst="rect">
            <a:avLst/>
          </a:prstGeom>
          <a:noFill/>
        </p:spPr>
        <p:txBody>
          <a:bodyPr wrap="none" rtlCol="0">
            <a:spAutoFit/>
          </a:bodyPr>
          <a:lstStyle/>
          <a:p>
            <a:pPr algn="ctr"/>
            <a:r>
              <a:rPr lang="en-IN" sz="1400" dirty="0" smtClean="0">
                <a:solidFill>
                  <a:srgbClr val="CC9900"/>
                </a:solidFill>
              </a:rPr>
              <a:t>Fig. 15 – Code for SVM</a:t>
            </a:r>
            <a:endParaRPr lang="en-US" sz="1400" dirty="0">
              <a:solidFill>
                <a:srgbClr val="CC9900"/>
              </a:solidFill>
            </a:endParaRPr>
          </a:p>
        </p:txBody>
      </p:sp>
    </p:spTree>
  </p:cSld>
  <p:clrMapOvr>
    <a:masterClrMapping/>
  </p:clrMapOvr>
  <p:transition spd="med">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ched Right Arrow 4"/>
          <p:cNvSpPr/>
          <p:nvPr/>
        </p:nvSpPr>
        <p:spPr>
          <a:xfrm>
            <a:off x="465827" y="2807898"/>
            <a:ext cx="2656936" cy="1242204"/>
          </a:xfrm>
          <a:prstGeom prst="notchedRightArrow">
            <a:avLst>
              <a:gd name="adj1" fmla="val 65278"/>
              <a:gd name="adj2" fmla="val 56250"/>
            </a:avLst>
          </a:prstGeom>
          <a:gradFill flip="none" rotWithShape="1">
            <a:gsLst>
              <a:gs pos="0">
                <a:srgbClr val="DDEBCF"/>
              </a:gs>
              <a:gs pos="50000">
                <a:srgbClr val="9CB86E"/>
              </a:gs>
              <a:gs pos="100000">
                <a:srgbClr val="156B13"/>
              </a:gs>
            </a:gsLst>
            <a:lin ang="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smtClean="0">
                <a:solidFill>
                  <a:schemeClr val="tx1"/>
                </a:solidFill>
                <a:latin typeface="Cooper Black" pitchFamily="18" charset="0"/>
              </a:rPr>
              <a:t>Result of SVM</a:t>
            </a:r>
            <a:endParaRPr lang="en-US" sz="2000" dirty="0">
              <a:solidFill>
                <a:schemeClr val="tx1"/>
              </a:solidFill>
              <a:latin typeface="Cooper Black" pitchFamily="18" charset="0"/>
            </a:endParaRPr>
          </a:p>
        </p:txBody>
      </p:sp>
      <p:pic>
        <p:nvPicPr>
          <p:cNvPr id="34818" name="Picture 2"/>
          <p:cNvPicPr>
            <a:picLocks noChangeAspect="1" noChangeArrowheads="1"/>
          </p:cNvPicPr>
          <p:nvPr/>
        </p:nvPicPr>
        <p:blipFill>
          <a:blip r:embed="rId2"/>
          <a:srcRect l="69127" t="53081" r="1651" b="24277"/>
          <a:stretch>
            <a:fillRect/>
          </a:stretch>
        </p:blipFill>
        <p:spPr bwMode="auto">
          <a:xfrm>
            <a:off x="3236203" y="1190427"/>
            <a:ext cx="8728635" cy="427870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 name="TextBox 3"/>
          <p:cNvSpPr txBox="1"/>
          <p:nvPr/>
        </p:nvSpPr>
        <p:spPr>
          <a:xfrm>
            <a:off x="6849374" y="6265565"/>
            <a:ext cx="1867435" cy="307777"/>
          </a:xfrm>
          <a:prstGeom prst="rect">
            <a:avLst/>
          </a:prstGeom>
          <a:noFill/>
        </p:spPr>
        <p:txBody>
          <a:bodyPr wrap="none" rtlCol="0">
            <a:spAutoFit/>
          </a:bodyPr>
          <a:lstStyle/>
          <a:p>
            <a:pPr algn="ctr"/>
            <a:r>
              <a:rPr lang="en-IN" sz="1400" dirty="0" smtClean="0">
                <a:solidFill>
                  <a:srgbClr val="CC9900"/>
                </a:solidFill>
              </a:rPr>
              <a:t>Fig. 16 – Result of SVM</a:t>
            </a:r>
            <a:endParaRPr lang="en-US" sz="1400" dirty="0">
              <a:solidFill>
                <a:srgbClr val="CC9900"/>
              </a:solidFill>
            </a:endParaRPr>
          </a:p>
        </p:txBody>
      </p:sp>
    </p:spTree>
  </p:cSld>
  <p:clrMapOvr>
    <a:masterClrMapping/>
  </p:clrMapOvr>
  <p:transition spd="med">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5" name="Picture 3"/>
          <p:cNvPicPr>
            <a:picLocks noChangeAspect="1" noChangeArrowheads="1"/>
          </p:cNvPicPr>
          <p:nvPr/>
        </p:nvPicPr>
        <p:blipFill>
          <a:blip r:embed="rId2"/>
          <a:srcRect r="34481" b="14214"/>
          <a:stretch>
            <a:fillRect/>
          </a:stretch>
        </p:blipFill>
        <p:spPr bwMode="auto">
          <a:xfrm>
            <a:off x="448573" y="595223"/>
            <a:ext cx="9765102" cy="6262777"/>
          </a:xfrm>
          <a:prstGeom prst="rect">
            <a:avLst/>
          </a:prstGeom>
          <a:noFill/>
          <a:ln w="9525">
            <a:noFill/>
            <a:miter lim="800000"/>
            <a:headEnd/>
            <a:tailEnd/>
          </a:ln>
          <a:effectLst/>
        </p:spPr>
      </p:pic>
      <p:sp>
        <p:nvSpPr>
          <p:cNvPr id="6" name="Up Arrow Callout 5"/>
          <p:cNvSpPr/>
          <p:nvPr/>
        </p:nvSpPr>
        <p:spPr>
          <a:xfrm rot="17962657">
            <a:off x="9759262" y="4325324"/>
            <a:ext cx="1681802" cy="2296218"/>
          </a:xfrm>
          <a:prstGeom prst="upArrowCallou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10209320" y="5185313"/>
            <a:ext cx="1660125" cy="1015663"/>
          </a:xfrm>
          <a:prstGeom prst="rect">
            <a:avLst/>
          </a:prstGeom>
          <a:noFill/>
        </p:spPr>
        <p:txBody>
          <a:bodyPr wrap="square" rtlCol="0">
            <a:spAutoFit/>
          </a:bodyPr>
          <a:lstStyle/>
          <a:p>
            <a:pPr algn="ctr"/>
            <a:r>
              <a:rPr lang="en-IN" sz="2000" b="1" dirty="0" smtClean="0">
                <a:effectLst>
                  <a:outerShdw blurRad="38100" dist="38100" dir="2700000" algn="tl">
                    <a:srgbClr val="000000">
                      <a:alpha val="43137"/>
                    </a:srgbClr>
                  </a:outerShdw>
                </a:effectLst>
              </a:rPr>
              <a:t>Classification Report of SVM</a:t>
            </a:r>
            <a:endParaRPr lang="en-US" sz="2000" b="1" dirty="0">
              <a:effectLst>
                <a:outerShdw blurRad="38100" dist="38100" dir="2700000" algn="tl">
                  <a:srgbClr val="000000">
                    <a:alpha val="43137"/>
                  </a:srgbClr>
                </a:outerShdw>
              </a:effectLst>
            </a:endParaRPr>
          </a:p>
        </p:txBody>
      </p:sp>
      <p:sp>
        <p:nvSpPr>
          <p:cNvPr id="5" name="TextBox 4"/>
          <p:cNvSpPr txBox="1"/>
          <p:nvPr/>
        </p:nvSpPr>
        <p:spPr>
          <a:xfrm>
            <a:off x="7358332" y="6550223"/>
            <a:ext cx="2332178" cy="307777"/>
          </a:xfrm>
          <a:prstGeom prst="rect">
            <a:avLst/>
          </a:prstGeom>
          <a:noFill/>
        </p:spPr>
        <p:txBody>
          <a:bodyPr wrap="none" rtlCol="0">
            <a:spAutoFit/>
          </a:bodyPr>
          <a:lstStyle/>
          <a:p>
            <a:pPr algn="ctr"/>
            <a:r>
              <a:rPr lang="en-IN" sz="1400" dirty="0" smtClean="0">
                <a:solidFill>
                  <a:srgbClr val="CC9900"/>
                </a:solidFill>
              </a:rPr>
              <a:t>Fig. 17 – Classification Report</a:t>
            </a:r>
            <a:endParaRPr lang="en-US" sz="1400" dirty="0">
              <a:solidFill>
                <a:srgbClr val="CC9900"/>
              </a:solidFill>
            </a:endParaRPr>
          </a:p>
        </p:txBody>
      </p:sp>
    </p:spTree>
  </p:cSld>
  <p:clrMapOvr>
    <a:masterClrMapping/>
  </p:clrMapOvr>
  <p:transition spd="med">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65927"/>
          </a:xfrm>
        </p:spPr>
        <p:txBody>
          <a:bodyPr/>
          <a:lstStyle/>
          <a:p>
            <a:r>
              <a:rPr lang="en-IN" dirty="0" smtClean="0"/>
              <a:t>Multinomial Naive </a:t>
            </a:r>
            <a:r>
              <a:rPr lang="en-IN" dirty="0" err="1" smtClean="0"/>
              <a:t>Baye’s</a:t>
            </a:r>
            <a:r>
              <a:rPr lang="en-IN" dirty="0" smtClean="0"/>
              <a:t> Model</a:t>
            </a:r>
            <a:endParaRPr lang="en-US" dirty="0"/>
          </a:p>
        </p:txBody>
      </p:sp>
      <p:pic>
        <p:nvPicPr>
          <p:cNvPr id="35842" name="Picture 2"/>
          <p:cNvPicPr>
            <a:picLocks noChangeAspect="1" noChangeArrowheads="1"/>
          </p:cNvPicPr>
          <p:nvPr/>
        </p:nvPicPr>
        <p:blipFill>
          <a:blip r:embed="rId2"/>
          <a:srcRect l="2618" t="13711" r="48561" b="51949"/>
          <a:stretch>
            <a:fillRect/>
          </a:stretch>
        </p:blipFill>
        <p:spPr bwMode="auto">
          <a:xfrm>
            <a:off x="621101" y="1302588"/>
            <a:ext cx="9876770" cy="4140679"/>
          </a:xfrm>
          <a:prstGeom prst="rect">
            <a:avLst/>
          </a:prstGeom>
          <a:noFill/>
          <a:ln w="38100">
            <a:solidFill>
              <a:srgbClr val="00B0F0"/>
            </a:solidFill>
            <a:miter lim="800000"/>
            <a:headEnd/>
            <a:tailEnd/>
          </a:ln>
          <a:effectLst/>
        </p:spPr>
      </p:pic>
      <p:pic>
        <p:nvPicPr>
          <p:cNvPr id="35843" name="Picture 3"/>
          <p:cNvPicPr>
            <a:picLocks noChangeAspect="1" noChangeArrowheads="1"/>
          </p:cNvPicPr>
          <p:nvPr/>
        </p:nvPicPr>
        <p:blipFill>
          <a:blip r:embed="rId2"/>
          <a:srcRect l="69128" t="80252" r="8019" b="16478"/>
          <a:stretch>
            <a:fillRect/>
          </a:stretch>
        </p:blipFill>
        <p:spPr bwMode="auto">
          <a:xfrm>
            <a:off x="621102" y="5693433"/>
            <a:ext cx="8466157" cy="681487"/>
          </a:xfrm>
          <a:prstGeom prst="rect">
            <a:avLst/>
          </a:prstGeom>
          <a:noFill/>
          <a:ln w="38100">
            <a:solidFill>
              <a:srgbClr val="00B0F0"/>
            </a:solidFill>
            <a:miter lim="800000"/>
            <a:headEnd/>
            <a:tailEnd/>
          </a:ln>
          <a:effectLst/>
        </p:spPr>
      </p:pic>
      <p:sp>
        <p:nvSpPr>
          <p:cNvPr id="6" name="Curved Left Arrow 5"/>
          <p:cNvSpPr/>
          <p:nvPr/>
        </p:nvSpPr>
        <p:spPr>
          <a:xfrm rot="1604160">
            <a:off x="10472468" y="4442604"/>
            <a:ext cx="871268" cy="2044462"/>
          </a:xfrm>
          <a:prstGeom prst="curvedLeftArrow">
            <a:avLst>
              <a:gd name="adj1" fmla="val 25000"/>
              <a:gd name="adj2" fmla="val 25901"/>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3536830" y="6550223"/>
            <a:ext cx="3557448" cy="307777"/>
          </a:xfrm>
          <a:prstGeom prst="rect">
            <a:avLst/>
          </a:prstGeom>
          <a:noFill/>
        </p:spPr>
        <p:txBody>
          <a:bodyPr wrap="none" rtlCol="0">
            <a:spAutoFit/>
          </a:bodyPr>
          <a:lstStyle/>
          <a:p>
            <a:pPr algn="ctr"/>
            <a:r>
              <a:rPr lang="en-IN" sz="1400" dirty="0" smtClean="0">
                <a:solidFill>
                  <a:srgbClr val="CC9900"/>
                </a:solidFill>
              </a:rPr>
              <a:t>Fig. 18 – </a:t>
            </a:r>
            <a:r>
              <a:rPr lang="en-IN" sz="1400" dirty="0" err="1" smtClean="0">
                <a:solidFill>
                  <a:srgbClr val="CC9900"/>
                </a:solidFill>
              </a:rPr>
              <a:t>Baye’s</a:t>
            </a:r>
            <a:r>
              <a:rPr lang="en-IN" sz="1400" dirty="0" smtClean="0">
                <a:solidFill>
                  <a:srgbClr val="CC9900"/>
                </a:solidFill>
              </a:rPr>
              <a:t> model algorithm and accuracy</a:t>
            </a:r>
            <a:endParaRPr lang="en-US" sz="1400" dirty="0">
              <a:solidFill>
                <a:srgbClr val="CC9900"/>
              </a:solidFill>
            </a:endParaRPr>
          </a:p>
        </p:txBody>
      </p:sp>
    </p:spTree>
  </p:cSld>
  <p:clrMapOvr>
    <a:masterClrMapping/>
  </p:clrMapOvr>
  <p:transition spd="med">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7"/>
            <a:ext cx="11029616" cy="678070"/>
          </a:xfrm>
        </p:spPr>
        <p:txBody>
          <a:bodyPr/>
          <a:lstStyle/>
          <a:p>
            <a:r>
              <a:rPr lang="en-IN" dirty="0" err="1" smtClean="0"/>
              <a:t>Xgboost</a:t>
            </a:r>
            <a:r>
              <a:rPr lang="en-IN" dirty="0" smtClean="0"/>
              <a:t> Classifier</a:t>
            </a:r>
            <a:endParaRPr lang="en-US" dirty="0"/>
          </a:p>
        </p:txBody>
      </p:sp>
      <p:pic>
        <p:nvPicPr>
          <p:cNvPr id="36866" name="Picture 2"/>
          <p:cNvPicPr>
            <a:picLocks noChangeAspect="1" noChangeArrowheads="1"/>
          </p:cNvPicPr>
          <p:nvPr/>
        </p:nvPicPr>
        <p:blipFill>
          <a:blip r:embed="rId2"/>
          <a:srcRect l="2476" t="52830" r="54788" b="9057"/>
          <a:stretch>
            <a:fillRect/>
          </a:stretch>
        </p:blipFill>
        <p:spPr bwMode="auto">
          <a:xfrm>
            <a:off x="3072854" y="1526874"/>
            <a:ext cx="8814346" cy="4201066"/>
          </a:xfrm>
          <a:prstGeom prst="rect">
            <a:avLst/>
          </a:prstGeom>
          <a:ln>
            <a:noFill/>
          </a:ln>
          <a:effectLst>
            <a:outerShdw blurRad="292100" dist="139700" dir="2700000" algn="tl" rotWithShape="0">
              <a:srgbClr val="333333">
                <a:alpha val="65000"/>
              </a:srgbClr>
            </a:outerShdw>
          </a:effectLst>
        </p:spPr>
      </p:pic>
      <p:pic>
        <p:nvPicPr>
          <p:cNvPr id="36867" name="Picture 3"/>
          <p:cNvPicPr>
            <a:picLocks noChangeAspect="1" noChangeArrowheads="1"/>
          </p:cNvPicPr>
          <p:nvPr/>
        </p:nvPicPr>
        <p:blipFill>
          <a:blip r:embed="rId3"/>
          <a:srcRect l="69198" t="84779" r="5047" b="12202"/>
          <a:stretch>
            <a:fillRect/>
          </a:stretch>
        </p:blipFill>
        <p:spPr bwMode="auto">
          <a:xfrm>
            <a:off x="3062376" y="5959241"/>
            <a:ext cx="8824823" cy="579582"/>
          </a:xfrm>
          <a:prstGeom prst="rect">
            <a:avLst/>
          </a:prstGeom>
          <a:ln>
            <a:noFill/>
          </a:ln>
          <a:effectLst>
            <a:outerShdw blurRad="292100" dist="139700" dir="2700000" algn="tl" rotWithShape="0">
              <a:srgbClr val="333333">
                <a:alpha val="65000"/>
              </a:srgbClr>
            </a:outerShdw>
          </a:effectLst>
        </p:spPr>
      </p:pic>
      <p:sp>
        <p:nvSpPr>
          <p:cNvPr id="7" name="Left Brace 6"/>
          <p:cNvSpPr/>
          <p:nvPr/>
        </p:nvSpPr>
        <p:spPr>
          <a:xfrm>
            <a:off x="2311878" y="1578634"/>
            <a:ext cx="569339" cy="4071668"/>
          </a:xfrm>
          <a:prstGeom prst="leftBrace">
            <a:avLst>
              <a:gd name="adj1" fmla="val 77469"/>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e 7"/>
          <p:cNvSpPr/>
          <p:nvPr/>
        </p:nvSpPr>
        <p:spPr>
          <a:xfrm>
            <a:off x="2527537" y="5986732"/>
            <a:ext cx="339017" cy="560717"/>
          </a:xfrm>
          <a:prstGeom prst="leftBrace">
            <a:avLst>
              <a:gd name="adj1" fmla="val 28626"/>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ounded Rectangle 8"/>
          <p:cNvSpPr/>
          <p:nvPr/>
        </p:nvSpPr>
        <p:spPr>
          <a:xfrm>
            <a:off x="474453" y="3209026"/>
            <a:ext cx="1751162" cy="888521"/>
          </a:xfrm>
          <a:prstGeom prst="roundRect">
            <a:avLst>
              <a:gd name="adj" fmla="val 30259"/>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97459" y="5776822"/>
            <a:ext cx="1751162" cy="888521"/>
          </a:xfrm>
          <a:prstGeom prst="roundRect">
            <a:avLst>
              <a:gd name="adj" fmla="val 31230"/>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effectLst>
                  <a:outerShdw blurRad="38100" dist="38100" dir="2700000" algn="tl">
                    <a:srgbClr val="000000">
                      <a:alpha val="43137"/>
                    </a:srgbClr>
                  </a:outerShdw>
                </a:effectLst>
              </a:rPr>
              <a:t>Result of </a:t>
            </a:r>
            <a:r>
              <a:rPr lang="en-IN" dirty="0" err="1" smtClean="0">
                <a:solidFill>
                  <a:schemeClr val="tx1"/>
                </a:solidFill>
                <a:effectLst>
                  <a:outerShdw blurRad="38100" dist="38100" dir="2700000" algn="tl">
                    <a:srgbClr val="000000">
                      <a:alpha val="43137"/>
                    </a:srgbClr>
                  </a:outerShdw>
                </a:effectLst>
              </a:rPr>
              <a:t>Xgboost</a:t>
            </a:r>
            <a:r>
              <a:rPr lang="en-IN" dirty="0" smtClean="0">
                <a:solidFill>
                  <a:schemeClr val="tx1"/>
                </a:solidFill>
                <a:effectLst>
                  <a:outerShdw blurRad="38100" dist="38100" dir="2700000" algn="tl">
                    <a:srgbClr val="000000">
                      <a:alpha val="43137"/>
                    </a:srgbClr>
                  </a:outerShdw>
                </a:effectLst>
              </a:rPr>
              <a:t> algorithm</a:t>
            </a:r>
            <a:endParaRPr lang="en-US" dirty="0">
              <a:solidFill>
                <a:schemeClr val="tx1"/>
              </a:solidFill>
              <a:effectLst>
                <a:outerShdw blurRad="38100" dist="38100" dir="2700000" algn="tl">
                  <a:srgbClr val="000000">
                    <a:alpha val="43137"/>
                  </a:srgbClr>
                </a:outerShdw>
              </a:effectLst>
            </a:endParaRPr>
          </a:p>
        </p:txBody>
      </p:sp>
      <p:sp>
        <p:nvSpPr>
          <p:cNvPr id="11" name="TextBox 10"/>
          <p:cNvSpPr txBox="1"/>
          <p:nvPr/>
        </p:nvSpPr>
        <p:spPr>
          <a:xfrm>
            <a:off x="474453" y="3312544"/>
            <a:ext cx="1777042" cy="646331"/>
          </a:xfrm>
          <a:prstGeom prst="rect">
            <a:avLst/>
          </a:prstGeom>
          <a:noFill/>
        </p:spPr>
        <p:txBody>
          <a:bodyPr wrap="square" rtlCol="0">
            <a:spAutoFit/>
          </a:bodyPr>
          <a:lstStyle/>
          <a:p>
            <a:pPr algn="ctr"/>
            <a:r>
              <a:rPr lang="en-IN" dirty="0" smtClean="0">
                <a:effectLst>
                  <a:outerShdw blurRad="38100" dist="38100" dir="2700000" algn="tl">
                    <a:srgbClr val="000000">
                      <a:alpha val="43137"/>
                    </a:srgbClr>
                  </a:outerShdw>
                </a:effectLst>
              </a:rPr>
              <a:t>Code of </a:t>
            </a:r>
            <a:r>
              <a:rPr lang="en-IN" dirty="0" err="1" smtClean="0">
                <a:effectLst>
                  <a:outerShdw blurRad="38100" dist="38100" dir="2700000" algn="tl">
                    <a:srgbClr val="000000">
                      <a:alpha val="43137"/>
                    </a:srgbClr>
                  </a:outerShdw>
                </a:effectLst>
              </a:rPr>
              <a:t>Xgboost</a:t>
            </a:r>
            <a:r>
              <a:rPr lang="en-IN" dirty="0" smtClean="0">
                <a:effectLst>
                  <a:outerShdw blurRad="38100" dist="38100" dir="2700000" algn="tl">
                    <a:srgbClr val="000000">
                      <a:alpha val="43137"/>
                    </a:srgbClr>
                  </a:outerShdw>
                </a:effectLst>
              </a:rPr>
              <a:t> algorithm</a:t>
            </a:r>
            <a:endParaRPr lang="en-US" dirty="0">
              <a:effectLst>
                <a:outerShdw blurRad="38100" dist="38100" dir="2700000" algn="tl">
                  <a:srgbClr val="000000">
                    <a:alpha val="43137"/>
                  </a:srgbClr>
                </a:outerShdw>
              </a:effectLst>
            </a:endParaRPr>
          </a:p>
        </p:txBody>
      </p:sp>
      <p:sp>
        <p:nvSpPr>
          <p:cNvPr id="12" name="TextBox 11"/>
          <p:cNvSpPr txBox="1"/>
          <p:nvPr/>
        </p:nvSpPr>
        <p:spPr>
          <a:xfrm>
            <a:off x="5572665" y="6550223"/>
            <a:ext cx="4308807" cy="307777"/>
          </a:xfrm>
          <a:prstGeom prst="rect">
            <a:avLst/>
          </a:prstGeom>
          <a:noFill/>
        </p:spPr>
        <p:txBody>
          <a:bodyPr wrap="none" rtlCol="0">
            <a:spAutoFit/>
          </a:bodyPr>
          <a:lstStyle/>
          <a:p>
            <a:pPr algn="ctr"/>
            <a:r>
              <a:rPr lang="en-IN" sz="1400" dirty="0" smtClean="0">
                <a:solidFill>
                  <a:srgbClr val="CC9900"/>
                </a:solidFill>
              </a:rPr>
              <a:t>Fig. 19 – </a:t>
            </a:r>
            <a:r>
              <a:rPr lang="en-IN" sz="1400" dirty="0" err="1" smtClean="0">
                <a:solidFill>
                  <a:srgbClr val="CC9900"/>
                </a:solidFill>
              </a:rPr>
              <a:t>Xgboost</a:t>
            </a:r>
            <a:r>
              <a:rPr lang="en-IN" sz="1400" dirty="0" smtClean="0">
                <a:solidFill>
                  <a:srgbClr val="CC9900"/>
                </a:solidFill>
              </a:rPr>
              <a:t> Classifier implementation and accuracy</a:t>
            </a:r>
            <a:endParaRPr lang="en-US" sz="1400" dirty="0">
              <a:solidFill>
                <a:srgbClr val="CC9900"/>
              </a:solidFill>
            </a:endParaRPr>
          </a:p>
        </p:txBody>
      </p:sp>
    </p:spTree>
  </p:cSld>
  <p:clrMapOvr>
    <a:masterClrMapping/>
  </p:clrMapOvr>
  <p:transition spd="med">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9328" y="923026"/>
            <a:ext cx="1489148" cy="879895"/>
          </a:xfrm>
        </p:spPr>
        <p:txBody>
          <a:bodyPr/>
          <a:lstStyle/>
          <a:p>
            <a:r>
              <a:rPr lang="en-IN" sz="4800" dirty="0" smtClean="0">
                <a:effectLst>
                  <a:outerShdw blurRad="38100" dist="38100" dir="2700000" algn="tl">
                    <a:srgbClr val="000000">
                      <a:alpha val="43137"/>
                    </a:srgbClr>
                  </a:outerShdw>
                </a:effectLst>
              </a:rPr>
              <a:t>CNN</a:t>
            </a:r>
            <a:endParaRPr lang="en-US" sz="4800" dirty="0">
              <a:effectLst>
                <a:outerShdw blurRad="38100" dist="38100" dir="2700000" algn="tl">
                  <a:srgbClr val="000000">
                    <a:alpha val="43137"/>
                  </a:srgbClr>
                </a:outerShdw>
              </a:effectLst>
            </a:endParaRPr>
          </a:p>
        </p:txBody>
      </p:sp>
      <p:pic>
        <p:nvPicPr>
          <p:cNvPr id="4" name="Content Placeholder 3" descr="CNN_architecture.png"/>
          <p:cNvPicPr>
            <a:picLocks noGrp="1" noChangeAspect="1"/>
          </p:cNvPicPr>
          <p:nvPr>
            <p:ph idx="1"/>
          </p:nvPr>
        </p:nvPicPr>
        <p:blipFill>
          <a:blip r:embed="rId2"/>
          <a:stretch>
            <a:fillRect/>
          </a:stretch>
        </p:blipFill>
        <p:spPr>
          <a:xfrm>
            <a:off x="7591245" y="0"/>
            <a:ext cx="4600756" cy="6858000"/>
          </a:xfrm>
        </p:spPr>
      </p:pic>
      <p:pic>
        <p:nvPicPr>
          <p:cNvPr id="5" name="Picture 4" descr="cnn_pseudo.png"/>
          <p:cNvPicPr>
            <a:picLocks noChangeAspect="1"/>
          </p:cNvPicPr>
          <p:nvPr/>
        </p:nvPicPr>
        <p:blipFill>
          <a:blip r:embed="rId3"/>
          <a:stretch>
            <a:fillRect/>
          </a:stretch>
        </p:blipFill>
        <p:spPr>
          <a:xfrm>
            <a:off x="392213" y="2666752"/>
            <a:ext cx="6698699" cy="4052651"/>
          </a:xfrm>
          <a:prstGeom prst="rect">
            <a:avLst/>
          </a:prstGeom>
        </p:spPr>
      </p:pic>
      <p:sp>
        <p:nvSpPr>
          <p:cNvPr id="8" name="Oval Callout 7"/>
          <p:cNvSpPr/>
          <p:nvPr/>
        </p:nvSpPr>
        <p:spPr>
          <a:xfrm rot="10800000">
            <a:off x="4632386" y="948907"/>
            <a:ext cx="2794958" cy="1345720"/>
          </a:xfrm>
          <a:prstGeom prst="wedgeEllipseCallout">
            <a:avLst>
              <a:gd name="adj1" fmla="val -61675"/>
              <a:gd name="adj2" fmla="val 42109"/>
            </a:avLst>
          </a:prstGeom>
          <a:blipFill>
            <a:blip r:embed="rId4"/>
            <a:tile tx="0" ty="0" sx="100000" sy="100000" flip="none" algn="tl"/>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4960189" y="1224951"/>
            <a:ext cx="2242868" cy="830997"/>
          </a:xfrm>
          <a:prstGeom prst="rect">
            <a:avLst/>
          </a:prstGeom>
          <a:noFill/>
        </p:spPr>
        <p:txBody>
          <a:bodyPr wrap="square" rtlCol="0">
            <a:spAutoFit/>
          </a:bodyPr>
          <a:lstStyle/>
          <a:p>
            <a:pPr algn="ctr"/>
            <a:r>
              <a:rPr lang="en-IN" sz="2400" dirty="0" smtClean="0">
                <a:latin typeface="Cooper Black" pitchFamily="18" charset="0"/>
              </a:rPr>
              <a:t>CNN Architecture</a:t>
            </a:r>
            <a:endParaRPr lang="en-US" sz="2400" dirty="0">
              <a:latin typeface="Cooper Black" pitchFamily="18" charset="0"/>
            </a:endParaRPr>
          </a:p>
        </p:txBody>
      </p:sp>
    </p:spTree>
  </p:cSld>
  <p:clrMapOvr>
    <a:masterClrMapping/>
  </p:clrMapOvr>
  <p:transition spd="med">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8479766" y="2191109"/>
            <a:ext cx="3712234" cy="4149306"/>
          </a:xfrm>
          <a:prstGeom prst="rect">
            <a:avLst/>
          </a:prstGeom>
          <a:noFill/>
          <a:ln w="9525">
            <a:noFill/>
            <a:miter lim="800000"/>
            <a:headEnd/>
            <a:tailEnd/>
          </a:ln>
          <a:effectLst/>
        </p:spPr>
      </p:pic>
      <p:pic>
        <p:nvPicPr>
          <p:cNvPr id="5" name="Picture 4" descr="Training cnn model.png"/>
          <p:cNvPicPr>
            <a:picLocks noChangeAspect="1"/>
          </p:cNvPicPr>
          <p:nvPr/>
        </p:nvPicPr>
        <p:blipFill>
          <a:blip r:embed="rId3"/>
          <a:srcRect l="66580" t="65534" r="5542" b="29812"/>
          <a:stretch>
            <a:fillRect/>
          </a:stretch>
        </p:blipFill>
        <p:spPr>
          <a:xfrm>
            <a:off x="564932" y="1431992"/>
            <a:ext cx="10380121" cy="819509"/>
          </a:xfrm>
          <a:prstGeom prst="rect">
            <a:avLst/>
          </a:prstGeom>
        </p:spPr>
      </p:pic>
      <p:sp>
        <p:nvSpPr>
          <p:cNvPr id="2" name="Title 1"/>
          <p:cNvSpPr>
            <a:spLocks noGrp="1"/>
          </p:cNvSpPr>
          <p:nvPr>
            <p:ph type="title"/>
          </p:nvPr>
        </p:nvSpPr>
        <p:spPr>
          <a:xfrm>
            <a:off x="581192" y="702156"/>
            <a:ext cx="11029616" cy="540048"/>
          </a:xfrm>
        </p:spPr>
        <p:txBody>
          <a:bodyPr/>
          <a:lstStyle/>
          <a:p>
            <a:r>
              <a:rPr lang="en-IN" dirty="0" smtClean="0"/>
              <a:t>Training the CNN Model</a:t>
            </a:r>
            <a:endParaRPr lang="en-US" dirty="0"/>
          </a:p>
        </p:txBody>
      </p:sp>
      <p:pic>
        <p:nvPicPr>
          <p:cNvPr id="4" name="Content Placeholder 3" descr="Training model 2.png"/>
          <p:cNvPicPr>
            <a:picLocks noGrp="1" noChangeAspect="1"/>
          </p:cNvPicPr>
          <p:nvPr>
            <p:ph idx="1"/>
          </p:nvPr>
        </p:nvPicPr>
        <p:blipFill>
          <a:blip r:embed="rId4"/>
          <a:srcRect l="66590" t="53933" r="1250" b="9618"/>
          <a:stretch>
            <a:fillRect/>
          </a:stretch>
        </p:blipFill>
        <p:spPr>
          <a:xfrm>
            <a:off x="586597" y="2173858"/>
            <a:ext cx="7870490" cy="4465400"/>
          </a:xfrm>
        </p:spPr>
      </p:pic>
      <p:sp>
        <p:nvSpPr>
          <p:cNvPr id="6" name="TextBox 5"/>
          <p:cNvSpPr txBox="1"/>
          <p:nvPr/>
        </p:nvSpPr>
        <p:spPr>
          <a:xfrm>
            <a:off x="2139351" y="6550223"/>
            <a:ext cx="2868093" cy="307777"/>
          </a:xfrm>
          <a:prstGeom prst="rect">
            <a:avLst/>
          </a:prstGeom>
          <a:noFill/>
        </p:spPr>
        <p:txBody>
          <a:bodyPr wrap="none" rtlCol="0">
            <a:spAutoFit/>
          </a:bodyPr>
          <a:lstStyle/>
          <a:p>
            <a:pPr algn="ctr"/>
            <a:r>
              <a:rPr lang="en-IN" sz="1400" dirty="0" smtClean="0">
                <a:solidFill>
                  <a:srgbClr val="CC9900"/>
                </a:solidFill>
              </a:rPr>
              <a:t>Fig. 20 – A glimpse of model training</a:t>
            </a:r>
            <a:endParaRPr lang="en-US" sz="1400" dirty="0">
              <a:solidFill>
                <a:srgbClr val="CC9900"/>
              </a:solidFill>
            </a:endParaRPr>
          </a:p>
        </p:txBody>
      </p:sp>
      <p:sp>
        <p:nvSpPr>
          <p:cNvPr id="7" name="TextBox 6"/>
          <p:cNvSpPr txBox="1"/>
          <p:nvPr/>
        </p:nvSpPr>
        <p:spPr>
          <a:xfrm>
            <a:off x="8569911" y="6334780"/>
            <a:ext cx="3622089" cy="523220"/>
          </a:xfrm>
          <a:prstGeom prst="rect">
            <a:avLst/>
          </a:prstGeom>
          <a:noFill/>
        </p:spPr>
        <p:txBody>
          <a:bodyPr wrap="square" rtlCol="0">
            <a:spAutoFit/>
          </a:bodyPr>
          <a:lstStyle/>
          <a:p>
            <a:pPr algn="ctr"/>
            <a:r>
              <a:rPr lang="en-IN" sz="1400" dirty="0" smtClean="0">
                <a:solidFill>
                  <a:srgbClr val="CC9900"/>
                </a:solidFill>
              </a:rPr>
              <a:t>Fig. 21 – Graph of how accuracy has increased while training</a:t>
            </a:r>
            <a:endParaRPr lang="en-US" sz="1400" dirty="0">
              <a:solidFill>
                <a:srgbClr val="CC9900"/>
              </a:solidFill>
            </a:endParaRPr>
          </a:p>
        </p:txBody>
      </p:sp>
    </p:spTree>
  </p:cSld>
  <p:clrMapOvr>
    <a:masterClrMapping/>
  </p:clrMapOvr>
  <p:transition spd="med">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083512"/>
          </a:xfrm>
        </p:spPr>
        <p:txBody>
          <a:bodyPr/>
          <a:lstStyle/>
          <a:p>
            <a:r>
              <a:rPr lang="en-IN" dirty="0" smtClean="0"/>
              <a:t>Final Accuracy of the Model</a:t>
            </a:r>
            <a:endParaRPr lang="en-US" dirty="0"/>
          </a:p>
        </p:txBody>
      </p:sp>
      <p:pic>
        <p:nvPicPr>
          <p:cNvPr id="37890" name="Picture 2"/>
          <p:cNvPicPr>
            <a:picLocks noChangeAspect="1" noChangeArrowheads="1"/>
          </p:cNvPicPr>
          <p:nvPr/>
        </p:nvPicPr>
        <p:blipFill>
          <a:blip r:embed="rId2"/>
          <a:srcRect l="69056" t="60881" r="11415" b="31320"/>
          <a:stretch>
            <a:fillRect/>
          </a:stretch>
        </p:blipFill>
        <p:spPr bwMode="auto">
          <a:xfrm>
            <a:off x="396816" y="2148748"/>
            <a:ext cx="10672172" cy="239737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4" name="TextBox 3"/>
          <p:cNvSpPr txBox="1"/>
          <p:nvPr/>
        </p:nvSpPr>
        <p:spPr>
          <a:xfrm>
            <a:off x="5147856" y="6159260"/>
            <a:ext cx="1896288" cy="307777"/>
          </a:xfrm>
          <a:prstGeom prst="rect">
            <a:avLst/>
          </a:prstGeom>
          <a:noFill/>
        </p:spPr>
        <p:txBody>
          <a:bodyPr wrap="none" rtlCol="0">
            <a:spAutoFit/>
          </a:bodyPr>
          <a:lstStyle/>
          <a:p>
            <a:pPr algn="ctr"/>
            <a:r>
              <a:rPr lang="en-IN" sz="1400" dirty="0" smtClean="0">
                <a:solidFill>
                  <a:srgbClr val="CC9900"/>
                </a:solidFill>
              </a:rPr>
              <a:t>Fig. 22 – Final accuracy</a:t>
            </a:r>
            <a:endParaRPr lang="en-US" sz="1400" dirty="0">
              <a:solidFill>
                <a:srgbClr val="CC9900"/>
              </a:solidFill>
            </a:endParaRPr>
          </a:p>
        </p:txBody>
      </p:sp>
    </p:spTree>
  </p:cSld>
  <p:clrMapOvr>
    <a:masterClrMapping/>
  </p:clrMapOvr>
  <p:transition spd="med">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9343" y="1199072"/>
            <a:ext cx="4562211" cy="369332"/>
          </a:xfrm>
          <a:prstGeom prst="rect">
            <a:avLst/>
          </a:prstGeom>
          <a:noFill/>
        </p:spPr>
        <p:txBody>
          <a:bodyPr wrap="none" rtlCol="0">
            <a:spAutoFit/>
          </a:bodyPr>
          <a:lstStyle/>
          <a:p>
            <a:r>
              <a:rPr lang="en-IN" dirty="0" smtClean="0"/>
              <a:t>After repeated training, accuracy went up to ....</a:t>
            </a:r>
            <a:endParaRPr lang="en-US" dirty="0"/>
          </a:p>
        </p:txBody>
      </p:sp>
      <p:sp>
        <p:nvSpPr>
          <p:cNvPr id="4" name="TextBox 3"/>
          <p:cNvSpPr txBox="1"/>
          <p:nvPr/>
        </p:nvSpPr>
        <p:spPr>
          <a:xfrm>
            <a:off x="4738097" y="4744584"/>
            <a:ext cx="2715807" cy="307777"/>
          </a:xfrm>
          <a:prstGeom prst="rect">
            <a:avLst/>
          </a:prstGeom>
          <a:noFill/>
        </p:spPr>
        <p:txBody>
          <a:bodyPr wrap="none" rtlCol="0">
            <a:spAutoFit/>
          </a:bodyPr>
          <a:lstStyle/>
          <a:p>
            <a:pPr algn="ctr"/>
            <a:r>
              <a:rPr lang="en-IN" sz="1400" dirty="0" smtClean="0">
                <a:solidFill>
                  <a:srgbClr val="CC9900"/>
                </a:solidFill>
              </a:rPr>
              <a:t>Fig. 23 – Maximum accuracy so far</a:t>
            </a:r>
            <a:endParaRPr lang="en-US" sz="1400" dirty="0">
              <a:solidFill>
                <a:srgbClr val="CC9900"/>
              </a:solidFill>
            </a:endParaRPr>
          </a:p>
        </p:txBody>
      </p:sp>
      <p:pic>
        <p:nvPicPr>
          <p:cNvPr id="1026" name="Picture 2"/>
          <p:cNvPicPr>
            <a:picLocks noChangeAspect="1" noChangeArrowheads="1"/>
          </p:cNvPicPr>
          <p:nvPr/>
        </p:nvPicPr>
        <p:blipFill>
          <a:blip r:embed="rId2"/>
          <a:srcRect l="65023" t="66164" r="2500" b="20880"/>
          <a:stretch>
            <a:fillRect/>
          </a:stretch>
        </p:blipFill>
        <p:spPr bwMode="auto">
          <a:xfrm>
            <a:off x="911524" y="2144835"/>
            <a:ext cx="10368952" cy="2326802"/>
          </a:xfrm>
          <a:prstGeom prst="round2DiagRect">
            <a:avLst>
              <a:gd name="adj1" fmla="val 16667"/>
              <a:gd name="adj2" fmla="val 0"/>
            </a:avLst>
          </a:prstGeom>
          <a:ln w="88900" cap="sq">
            <a:solidFill>
              <a:schemeClr val="accent1">
                <a:lumMod val="60000"/>
                <a:lumOff val="40000"/>
              </a:schemeClr>
            </a:solidFill>
            <a:miter lim="800000"/>
          </a:ln>
          <a:effectLst>
            <a:glow rad="228600">
              <a:schemeClr val="accent1">
                <a:satMod val="175000"/>
                <a:alpha val="40000"/>
              </a:schemeClr>
            </a:glow>
            <a:outerShdw blurRad="254000" algn="tl" rotWithShape="0">
              <a:srgbClr val="000000">
                <a:alpha val="43000"/>
              </a:srgbClr>
            </a:outerShdw>
          </a:effectLst>
        </p:spPr>
      </p:pic>
    </p:spTree>
  </p:cSld>
  <p:clrMapOvr>
    <a:masterClrMapping/>
  </p:clrMapOvr>
  <p:transition spd="med">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enti 2.jpeg"/>
          <p:cNvPicPr>
            <a:picLocks noChangeAspect="1"/>
          </p:cNvPicPr>
          <p:nvPr/>
        </p:nvPicPr>
        <p:blipFill>
          <a:blip r:embed="rId2">
            <a:lum bright="70000" contrast="-70000"/>
          </a:blip>
          <a:stretch>
            <a:fillRect/>
          </a:stretch>
        </p:blipFill>
        <p:spPr>
          <a:xfrm>
            <a:off x="447038" y="526211"/>
            <a:ext cx="11293513" cy="6047117"/>
          </a:xfrm>
          <a:prstGeom prst="rect">
            <a:avLst/>
          </a:prstGeom>
        </p:spPr>
      </p:pic>
      <p:sp>
        <p:nvSpPr>
          <p:cNvPr id="4" name="Rectangle 3"/>
          <p:cNvSpPr/>
          <p:nvPr/>
        </p:nvSpPr>
        <p:spPr>
          <a:xfrm>
            <a:off x="1963298" y="2967335"/>
            <a:ext cx="8265404" cy="923330"/>
          </a:xfrm>
          <a:prstGeom prst="rect">
            <a:avLst/>
          </a:prstGeom>
          <a:noFill/>
        </p:spPr>
        <p:txBody>
          <a:bodyPr wrap="none" lIns="91440" tIns="45720" rIns="91440" bIns="45720">
            <a:spAutoFit/>
          </a:bodyPr>
          <a:lstStyle/>
          <a:p>
            <a:pPr algn="ctr"/>
            <a:r>
              <a:rPr lang="en-US" sz="54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Demonstration of the Model</a:t>
            </a:r>
            <a:endParaRPr lang="en-US"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cSld>
  <p:clrMapOvr>
    <a:masterClrMapping/>
  </p:clrMapOvr>
  <p:transition spd="med">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569148-FDEF-46FA-BF8F-A05AC2AA3E6C}"/>
              </a:ext>
            </a:extLst>
          </p:cNvPr>
          <p:cNvSpPr>
            <a:spLocks noGrp="1"/>
          </p:cNvSpPr>
          <p:nvPr>
            <p:ph type="title"/>
          </p:nvPr>
        </p:nvSpPr>
        <p:spPr>
          <a:xfrm>
            <a:off x="787010" y="795241"/>
            <a:ext cx="4880567" cy="562973"/>
          </a:xfrm>
        </p:spPr>
        <p:txBody>
          <a:bodyPr/>
          <a:lstStyle/>
          <a:p>
            <a:r>
              <a:rPr lang="en-IN" dirty="0">
                <a:cs typeface="Arial" panose="020B0604020202020204" pitchFamily="34" charset="0"/>
              </a:rPr>
              <a:t>Problem </a:t>
            </a:r>
            <a:r>
              <a:rPr lang="en-IN" dirty="0" smtClean="0">
                <a:cs typeface="Arial" panose="020B0604020202020204" pitchFamily="34" charset="0"/>
              </a:rPr>
              <a:t>Statement</a:t>
            </a:r>
            <a:endParaRPr lang="en-IN" dirty="0">
              <a:cs typeface="Arial" panose="020B0604020202020204" pitchFamily="34" charset="0"/>
            </a:endParaRPr>
          </a:p>
        </p:txBody>
      </p:sp>
      <p:sp>
        <p:nvSpPr>
          <p:cNvPr id="3" name="Content Placeholder 2">
            <a:extLst>
              <a:ext uri="{FF2B5EF4-FFF2-40B4-BE49-F238E27FC236}">
                <a16:creationId xmlns:a16="http://schemas.microsoft.com/office/drawing/2014/main" xmlns="" id="{3BCFFF68-9FA4-4A15-84E2-83C016338349}"/>
              </a:ext>
            </a:extLst>
          </p:cNvPr>
          <p:cNvSpPr>
            <a:spLocks noGrp="1"/>
          </p:cNvSpPr>
          <p:nvPr>
            <p:ph idx="1"/>
          </p:nvPr>
        </p:nvSpPr>
        <p:spPr>
          <a:xfrm>
            <a:off x="393302" y="1340285"/>
            <a:ext cx="11029615" cy="2412206"/>
          </a:xfrm>
        </p:spPr>
        <p:txBody>
          <a:bodyPr/>
          <a:lstStyle/>
          <a:p>
            <a:pPr algn="just"/>
            <a:r>
              <a:rPr lang="en-US" dirty="0">
                <a:solidFill>
                  <a:srgbClr val="000000"/>
                </a:solidFill>
              </a:rPr>
              <a:t>Many companies fail to perceive the customer’s sentiments from their reviews which leads to an adverse effect on the company sales. The aim is to analyze the sentiments from the reviews and draw significant conclusions to understand what customers need</a:t>
            </a:r>
            <a:r>
              <a:rPr lang="en-US" dirty="0" smtClean="0">
                <a:solidFill>
                  <a:srgbClr val="000000"/>
                </a:solidFill>
              </a:rPr>
              <a:t>.</a:t>
            </a:r>
          </a:p>
          <a:p>
            <a:pPr algn="just"/>
            <a:r>
              <a:rPr lang="en-US" dirty="0" smtClean="0"/>
              <a:t>The problem in sentiment analysis is classifying the polarity of a given text at the document, sentence, or feature/aspect level: whether the expressed opinion in a document, a sentence or an entity feature/aspect is positive, negative, or neutral.</a:t>
            </a:r>
            <a:endParaRPr lang="en-US" i="0" dirty="0">
              <a:solidFill>
                <a:srgbClr val="000000"/>
              </a:solidFill>
              <a:effectLst/>
            </a:endParaRPr>
          </a:p>
        </p:txBody>
      </p:sp>
      <p:sp>
        <p:nvSpPr>
          <p:cNvPr id="6" name="Title 1">
            <a:extLst>
              <a:ext uri="{FF2B5EF4-FFF2-40B4-BE49-F238E27FC236}">
                <a16:creationId xmlns:a16="http://schemas.microsoft.com/office/drawing/2014/main" xmlns="" id="{CB2ACD01-CA56-4C50-8812-13123E460984}"/>
              </a:ext>
            </a:extLst>
          </p:cNvPr>
          <p:cNvSpPr txBox="1">
            <a:spLocks/>
          </p:cNvSpPr>
          <p:nvPr/>
        </p:nvSpPr>
        <p:spPr>
          <a:xfrm>
            <a:off x="927021" y="3240519"/>
            <a:ext cx="2717945" cy="562973"/>
          </a:xfrm>
          <a:prstGeom prst="rect">
            <a:avLst/>
          </a:prstGeom>
        </p:spPr>
        <p:txBody>
          <a:bodyPr lIns="109728" tIns="109728" rIns="109728" bIns="91440" anchor="b"/>
          <a:lstStyle>
            <a:lvl1pPr algn="l" defTabSz="457200" rtl="0" eaLnBrk="1" latinLnBrk="0" hangingPunct="1">
              <a:lnSpc>
                <a:spcPct val="100000"/>
              </a:lnSpc>
              <a:spcBef>
                <a:spcPct val="0"/>
              </a:spcBef>
              <a:buNone/>
              <a:defRPr sz="3200" b="1" kern="1200" cap="none" spc="130">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IN" dirty="0">
              <a:cs typeface="Arial" panose="020B0604020202020204" pitchFamily="34" charset="0"/>
            </a:endParaRPr>
          </a:p>
        </p:txBody>
      </p:sp>
      <p:sp>
        <p:nvSpPr>
          <p:cNvPr id="7" name="Content Placeholder 2">
            <a:extLst>
              <a:ext uri="{FF2B5EF4-FFF2-40B4-BE49-F238E27FC236}">
                <a16:creationId xmlns:a16="http://schemas.microsoft.com/office/drawing/2014/main" xmlns="" id="{2044045E-4849-4055-B8A1-80F13B86BB43}"/>
              </a:ext>
            </a:extLst>
          </p:cNvPr>
          <p:cNvSpPr txBox="1">
            <a:spLocks/>
          </p:cNvSpPr>
          <p:nvPr/>
        </p:nvSpPr>
        <p:spPr>
          <a:xfrm>
            <a:off x="393302" y="3776598"/>
            <a:ext cx="11375979" cy="1912558"/>
          </a:xfrm>
          <a:prstGeom prst="rect">
            <a:avLst/>
          </a:prstGeom>
        </p:spPr>
        <p:txBody>
          <a:bodyPr lIns="109728" tIns="109728" rIns="109728" bIns="91440" anchor="ct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spc="8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spc="8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spc="8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spc="8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spc="8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endParaRPr lang="en-US" b="0" i="0" dirty="0">
              <a:solidFill>
                <a:srgbClr val="000000"/>
              </a:solidFill>
              <a:effectLst/>
            </a:endParaRPr>
          </a:p>
        </p:txBody>
      </p:sp>
      <p:pic>
        <p:nvPicPr>
          <p:cNvPr id="8" name="Picture 7" descr="senti 3.jpg"/>
          <p:cNvPicPr>
            <a:picLocks noChangeAspect="1"/>
          </p:cNvPicPr>
          <p:nvPr/>
        </p:nvPicPr>
        <p:blipFill>
          <a:blip r:embed="rId2"/>
          <a:stretch>
            <a:fillRect/>
          </a:stretch>
        </p:blipFill>
        <p:spPr>
          <a:xfrm>
            <a:off x="2114909" y="3545458"/>
            <a:ext cx="7962182" cy="3161670"/>
          </a:xfrm>
          <a:prstGeom prst="rect">
            <a:avLst/>
          </a:prstGeom>
        </p:spPr>
      </p:pic>
    </p:spTree>
    <p:extLst>
      <p:ext uri="{BB962C8B-B14F-4D97-AF65-F5344CB8AC3E}">
        <p14:creationId xmlns:p14="http://schemas.microsoft.com/office/powerpoint/2010/main" xmlns="" val="1336004560"/>
      </p:ext>
    </p:extLst>
  </p:cSld>
  <p:clrMapOvr>
    <a:masterClrMapping/>
  </p:clrMapOvr>
  <p:transition spd="med">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enti 5.png"/>
          <p:cNvPicPr>
            <a:picLocks noChangeAspect="1"/>
          </p:cNvPicPr>
          <p:nvPr/>
        </p:nvPicPr>
        <p:blipFill>
          <a:blip r:embed="rId2"/>
          <a:stretch>
            <a:fillRect/>
          </a:stretch>
        </p:blipFill>
        <p:spPr>
          <a:xfrm>
            <a:off x="9443008" y="748094"/>
            <a:ext cx="3174603" cy="1790476"/>
          </a:xfrm>
          <a:prstGeom prst="rect">
            <a:avLst/>
          </a:prstGeom>
        </p:spPr>
      </p:pic>
      <p:sp>
        <p:nvSpPr>
          <p:cNvPr id="2" name="Title 1">
            <a:extLst>
              <a:ext uri="{FF2B5EF4-FFF2-40B4-BE49-F238E27FC236}">
                <a16:creationId xmlns:a16="http://schemas.microsoft.com/office/drawing/2014/main" xmlns="" id="{86D68C91-C2E1-4AD8-9907-3614C4F68CA1}"/>
              </a:ext>
            </a:extLst>
          </p:cNvPr>
          <p:cNvSpPr>
            <a:spLocks noGrp="1"/>
          </p:cNvSpPr>
          <p:nvPr>
            <p:ph type="title"/>
          </p:nvPr>
        </p:nvSpPr>
        <p:spPr>
          <a:xfrm>
            <a:off x="581192" y="702156"/>
            <a:ext cx="11029616" cy="717069"/>
          </a:xfrm>
        </p:spPr>
        <p:txBody>
          <a:bodyPr/>
          <a:lstStyle/>
          <a:p>
            <a:pPr algn="ctr"/>
            <a:r>
              <a:rPr lang="en-IN" dirty="0">
                <a:cs typeface="Arial" panose="020B0604020202020204" pitchFamily="34" charset="0"/>
              </a:rPr>
              <a:t>Conclusions and Future Scope</a:t>
            </a:r>
          </a:p>
        </p:txBody>
      </p:sp>
      <p:sp>
        <p:nvSpPr>
          <p:cNvPr id="3" name="Content Placeholder 2">
            <a:extLst>
              <a:ext uri="{FF2B5EF4-FFF2-40B4-BE49-F238E27FC236}">
                <a16:creationId xmlns:a16="http://schemas.microsoft.com/office/drawing/2014/main" xmlns="" id="{5DE55BA4-995F-402D-9325-06E87E9F3CCD}"/>
              </a:ext>
            </a:extLst>
          </p:cNvPr>
          <p:cNvSpPr>
            <a:spLocks noGrp="1"/>
          </p:cNvSpPr>
          <p:nvPr>
            <p:ph idx="1"/>
          </p:nvPr>
        </p:nvSpPr>
        <p:spPr>
          <a:xfrm>
            <a:off x="581192" y="1419225"/>
            <a:ext cx="11029615" cy="5318005"/>
          </a:xfrm>
        </p:spPr>
        <p:txBody>
          <a:bodyPr/>
          <a:lstStyle/>
          <a:p>
            <a:pPr algn="just"/>
            <a:r>
              <a:rPr lang="en-US" sz="1800" dirty="0">
                <a:cs typeface="Arial" panose="020B0604020202020204" pitchFamily="34" charset="0"/>
              </a:rPr>
              <a:t>Cleaned the data, taken the </a:t>
            </a:r>
            <a:r>
              <a:rPr lang="en-US" sz="1800" dirty="0" err="1">
                <a:cs typeface="Arial" panose="020B0604020202020204" pitchFamily="34" charset="0"/>
              </a:rPr>
              <a:t>clean_review_text</a:t>
            </a:r>
            <a:r>
              <a:rPr lang="en-US" sz="1800" dirty="0">
                <a:cs typeface="Arial" panose="020B0604020202020204" pitchFamily="34" charset="0"/>
              </a:rPr>
              <a:t> as our X values of training and testing. </a:t>
            </a:r>
          </a:p>
          <a:p>
            <a:pPr algn="just"/>
            <a:r>
              <a:rPr lang="en-US" sz="1800" dirty="0">
                <a:cs typeface="Arial" panose="020B0604020202020204" pitchFamily="34" charset="0"/>
              </a:rPr>
              <a:t>Binary values have been given to the positive and negative reviews.</a:t>
            </a:r>
          </a:p>
          <a:p>
            <a:pPr algn="just"/>
            <a:r>
              <a:rPr lang="en-US" sz="1800" dirty="0" smtClean="0">
                <a:cs typeface="Arial" panose="020B0604020202020204" pitchFamily="34" charset="0"/>
              </a:rPr>
              <a:t>Used Logistic Regression and SVM initially on the imbalanced dataset.</a:t>
            </a:r>
          </a:p>
          <a:p>
            <a:pPr algn="just"/>
            <a:r>
              <a:rPr lang="en-IN" sz="1800" dirty="0" smtClean="0">
                <a:cs typeface="Arial" panose="020B0604020202020204" pitchFamily="34" charset="0"/>
              </a:rPr>
              <a:t>Then trained the data on </a:t>
            </a:r>
            <a:r>
              <a:rPr lang="en-IN" sz="1800" dirty="0" err="1" smtClean="0">
                <a:cs typeface="Arial" panose="020B0604020202020204" pitchFamily="34" charset="0"/>
              </a:rPr>
              <a:t>Baye’s</a:t>
            </a:r>
            <a:r>
              <a:rPr lang="en-IN" sz="1800" dirty="0" smtClean="0">
                <a:cs typeface="Arial" panose="020B0604020202020204" pitchFamily="34" charset="0"/>
              </a:rPr>
              <a:t> model, </a:t>
            </a:r>
            <a:r>
              <a:rPr lang="en-IN" sz="1800" dirty="0" err="1" smtClean="0">
                <a:cs typeface="Arial" panose="020B0604020202020204" pitchFamily="34" charset="0"/>
              </a:rPr>
              <a:t>Xgboost</a:t>
            </a:r>
            <a:r>
              <a:rPr lang="en-IN" sz="1800" dirty="0" smtClean="0">
                <a:cs typeface="Arial" panose="020B0604020202020204" pitchFamily="34" charset="0"/>
              </a:rPr>
              <a:t> Classifier and CNN models with a final accuracy of 88.85%.</a:t>
            </a:r>
          </a:p>
          <a:p>
            <a:pPr algn="just"/>
            <a:r>
              <a:rPr lang="en-IN" sz="1800" dirty="0" smtClean="0">
                <a:cs typeface="Arial" panose="020B0604020202020204" pitchFamily="34" charset="0"/>
              </a:rPr>
              <a:t>The layers and configuration of the CNN may be improved to increase the accuracy of the model.</a:t>
            </a:r>
          </a:p>
          <a:p>
            <a:pPr algn="just"/>
            <a:r>
              <a:rPr lang="en-IN" sz="1800" dirty="0" smtClean="0">
                <a:cs typeface="Arial" panose="020B0604020202020204" pitchFamily="34" charset="0"/>
              </a:rPr>
              <a:t>Some work on managing the imbalance may be done (using techniques like SNOTE) so that other models can be tried as well. But in such a case, special care has to be taken to avoid over-fitting.</a:t>
            </a:r>
          </a:p>
          <a:p>
            <a:pPr algn="just"/>
            <a:r>
              <a:rPr lang="en-IN" sz="1800" dirty="0" smtClean="0">
                <a:cs typeface="Arial" panose="020B0604020202020204" pitchFamily="34" charset="0"/>
              </a:rPr>
              <a:t>The following potential strategies may be used to boost the score:</a:t>
            </a:r>
          </a:p>
          <a:p>
            <a:pPr marL="400050" indent="-400050">
              <a:buFont typeface="+mj-lt"/>
              <a:buAutoNum type="romanUcPeriod"/>
            </a:pPr>
            <a:r>
              <a:rPr lang="en-US" sz="1800" dirty="0" smtClean="0"/>
              <a:t>Embed a different pre-trained model, such as 'glove-wiki-gigaword-300'</a:t>
            </a:r>
          </a:p>
          <a:p>
            <a:pPr marL="400050" indent="-400050">
              <a:buFont typeface="+mj-lt"/>
              <a:buAutoNum type="romanUcPeriod"/>
            </a:pPr>
            <a:r>
              <a:rPr lang="en-US" sz="1800" dirty="0" smtClean="0"/>
              <a:t>Use Bidirectional Encoder Representations from Transformers： BERT </a:t>
            </a:r>
          </a:p>
          <a:p>
            <a:pPr marL="400050" indent="-400050">
              <a:buFont typeface="+mj-lt"/>
              <a:buAutoNum type="romanUcPeriod"/>
            </a:pPr>
            <a:r>
              <a:rPr lang="en-US" sz="1800" dirty="0" smtClean="0"/>
              <a:t>Collect more data and feed them into the model.</a:t>
            </a:r>
          </a:p>
        </p:txBody>
      </p:sp>
    </p:spTree>
    <p:extLst>
      <p:ext uri="{BB962C8B-B14F-4D97-AF65-F5344CB8AC3E}">
        <p14:creationId xmlns:p14="http://schemas.microsoft.com/office/powerpoint/2010/main" xmlns="" val="3799291384"/>
      </p:ext>
    </p:extLst>
  </p:cSld>
  <p:clrMapOvr>
    <a:masterClrMapping/>
  </p:clrMapOvr>
  <p:transition spd="med">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ank_You.jpg"/>
          <p:cNvPicPr>
            <a:picLocks noChangeAspect="1"/>
          </p:cNvPicPr>
          <p:nvPr/>
        </p:nvPicPr>
        <p:blipFill>
          <a:blip r:embed="rId2"/>
          <a:stretch>
            <a:fillRect/>
          </a:stretch>
        </p:blipFill>
        <p:spPr>
          <a:xfrm>
            <a:off x="448575" y="552090"/>
            <a:ext cx="11266097" cy="4606505"/>
          </a:xfrm>
          <a:prstGeom prst="rect">
            <a:avLst/>
          </a:prstGeom>
        </p:spPr>
      </p:pic>
    </p:spTree>
    <p:extLst>
      <p:ext uri="{BB962C8B-B14F-4D97-AF65-F5344CB8AC3E}">
        <p14:creationId xmlns:p14="http://schemas.microsoft.com/office/powerpoint/2010/main" xmlns="" val="3942287983"/>
      </p:ext>
    </p:extLst>
  </p:cSld>
  <p:clrMapOvr>
    <a:masterClrMapping/>
  </p:clrMapOvr>
  <p:transition spd="med">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Objective</a:t>
            </a:r>
            <a:endParaRPr lang="en-US" dirty="0"/>
          </a:p>
        </p:txBody>
      </p:sp>
      <p:sp>
        <p:nvSpPr>
          <p:cNvPr id="3" name="Content Placeholder 2"/>
          <p:cNvSpPr>
            <a:spLocks noGrp="1"/>
          </p:cNvSpPr>
          <p:nvPr>
            <p:ph idx="1"/>
          </p:nvPr>
        </p:nvSpPr>
        <p:spPr>
          <a:xfrm>
            <a:off x="624325" y="2234243"/>
            <a:ext cx="7277472" cy="3554082"/>
          </a:xfrm>
        </p:spPr>
        <p:txBody>
          <a:bodyPr/>
          <a:lstStyle/>
          <a:p>
            <a:pPr algn="just"/>
            <a:r>
              <a:rPr lang="en-US" dirty="0" smtClean="0">
                <a:solidFill>
                  <a:srgbClr val="000000"/>
                </a:solidFill>
              </a:rPr>
              <a:t>This project will perform sentiment analysis, also called opinion mining or emotion AI, and will systematically identify, extract, quantify, and study affective states and subjective information using natural language processing and text analysis. </a:t>
            </a:r>
          </a:p>
          <a:p>
            <a:pPr algn="just"/>
            <a:r>
              <a:rPr lang="en-US" dirty="0" smtClean="0">
                <a:solidFill>
                  <a:srgbClr val="000000"/>
                </a:solidFill>
              </a:rPr>
              <a:t>It aims to provide a working model with a reliable accuracy so that the companies can use it to find out the underlying sentiment of their target audience.</a:t>
            </a:r>
          </a:p>
        </p:txBody>
      </p:sp>
      <p:pic>
        <p:nvPicPr>
          <p:cNvPr id="4" name="Picture 3" descr="senti 4.jpg"/>
          <p:cNvPicPr>
            <a:picLocks noChangeAspect="1"/>
          </p:cNvPicPr>
          <p:nvPr/>
        </p:nvPicPr>
        <p:blipFill>
          <a:blip r:embed="rId2"/>
          <a:stretch>
            <a:fillRect/>
          </a:stretch>
        </p:blipFill>
        <p:spPr>
          <a:xfrm>
            <a:off x="8542308" y="2182483"/>
            <a:ext cx="3362863" cy="33628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ransition spd="med">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l="920" r="873" b="8850"/>
          <a:stretch>
            <a:fillRect/>
          </a:stretch>
        </p:blipFill>
        <p:spPr bwMode="auto">
          <a:xfrm>
            <a:off x="0" y="905773"/>
            <a:ext cx="12191999" cy="5598543"/>
          </a:xfrm>
          <a:prstGeom prst="rect">
            <a:avLst/>
          </a:prstGeom>
          <a:noFill/>
          <a:ln w="9525">
            <a:noFill/>
            <a:miter lim="800000"/>
            <a:headEnd/>
            <a:tailEnd/>
          </a:ln>
          <a:effectLst/>
        </p:spPr>
      </p:pic>
      <p:sp>
        <p:nvSpPr>
          <p:cNvPr id="2" name="Title 1">
            <a:extLst>
              <a:ext uri="{FF2B5EF4-FFF2-40B4-BE49-F238E27FC236}">
                <a16:creationId xmlns:a16="http://schemas.microsoft.com/office/drawing/2014/main" xmlns="" id="{0F86631D-4410-46F8-BC9D-90076351B593}"/>
              </a:ext>
            </a:extLst>
          </p:cNvPr>
          <p:cNvSpPr>
            <a:spLocks noGrp="1"/>
          </p:cNvSpPr>
          <p:nvPr>
            <p:ph type="title"/>
          </p:nvPr>
        </p:nvSpPr>
        <p:spPr>
          <a:xfrm>
            <a:off x="231568" y="558721"/>
            <a:ext cx="11029616" cy="623098"/>
          </a:xfrm>
        </p:spPr>
        <p:txBody>
          <a:bodyPr/>
          <a:lstStyle/>
          <a:p>
            <a:pPr algn="r"/>
            <a:r>
              <a:rPr lang="en-IN" dirty="0">
                <a:cs typeface="Arial" panose="020B0604020202020204" pitchFamily="34" charset="0"/>
              </a:rPr>
              <a:t>The </a:t>
            </a:r>
            <a:r>
              <a:rPr lang="en-IN" dirty="0" smtClean="0">
                <a:cs typeface="Arial" panose="020B0604020202020204" pitchFamily="34" charset="0"/>
              </a:rPr>
              <a:t>Original Dataset</a:t>
            </a:r>
            <a:endParaRPr lang="en-IN" dirty="0">
              <a:cs typeface="Arial" panose="020B0604020202020204" pitchFamily="34" charset="0"/>
            </a:endParaRPr>
          </a:p>
        </p:txBody>
      </p:sp>
      <p:sp>
        <p:nvSpPr>
          <p:cNvPr id="6" name="TextBox 5"/>
          <p:cNvSpPr txBox="1"/>
          <p:nvPr/>
        </p:nvSpPr>
        <p:spPr>
          <a:xfrm>
            <a:off x="4920005" y="6488668"/>
            <a:ext cx="2351991" cy="307777"/>
          </a:xfrm>
          <a:prstGeom prst="rect">
            <a:avLst/>
          </a:prstGeom>
          <a:noFill/>
        </p:spPr>
        <p:txBody>
          <a:bodyPr wrap="none" rtlCol="0">
            <a:spAutoFit/>
          </a:bodyPr>
          <a:lstStyle/>
          <a:p>
            <a:pPr algn="ctr"/>
            <a:r>
              <a:rPr lang="en-IN" sz="1400" dirty="0" smtClean="0">
                <a:solidFill>
                  <a:srgbClr val="CC9900"/>
                </a:solidFill>
              </a:rPr>
              <a:t>Table 1 – The original dataset</a:t>
            </a:r>
            <a:endParaRPr lang="en-US" sz="1400" dirty="0">
              <a:solidFill>
                <a:srgbClr val="CC9900"/>
              </a:solidFill>
            </a:endParaRPr>
          </a:p>
        </p:txBody>
      </p:sp>
    </p:spTree>
    <p:extLst>
      <p:ext uri="{BB962C8B-B14F-4D97-AF65-F5344CB8AC3E}">
        <p14:creationId xmlns:p14="http://schemas.microsoft.com/office/powerpoint/2010/main" xmlns="" val="2111888873"/>
      </p:ext>
    </p:extLst>
  </p:cSld>
  <p:clrMapOvr>
    <a:masterClrMapping/>
  </p:clrMapOvr>
  <p:transition spd="med">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866058"/>
            <a:ext cx="3154046" cy="3740448"/>
          </a:xfrm>
        </p:spPr>
        <p:txBody>
          <a:bodyPr/>
          <a:lstStyle/>
          <a:p>
            <a:r>
              <a:rPr lang="en-IN" dirty="0" smtClean="0"/>
              <a:t>Graph of product</a:t>
            </a:r>
            <a:br>
              <a:rPr lang="en-IN" dirty="0" smtClean="0"/>
            </a:br>
            <a:r>
              <a:rPr lang="en-IN" dirty="0" smtClean="0"/>
              <a:t/>
            </a:r>
            <a:br>
              <a:rPr lang="en-IN" dirty="0" smtClean="0"/>
            </a:br>
            <a:r>
              <a:rPr lang="en-IN" dirty="0" err="1" smtClean="0"/>
              <a:t>i</a:t>
            </a:r>
            <a:r>
              <a:rPr lang="en-IN" dirty="0" smtClean="0"/>
              <a:t>. Name</a:t>
            </a:r>
            <a:br>
              <a:rPr lang="en-IN" dirty="0" smtClean="0"/>
            </a:br>
            <a:r>
              <a:rPr lang="en-IN" dirty="0" smtClean="0"/>
              <a:t>ii. Rating</a:t>
            </a:r>
            <a:endParaRPr lang="en-US" dirty="0"/>
          </a:p>
        </p:txBody>
      </p:sp>
      <p:pic>
        <p:nvPicPr>
          <p:cNvPr id="4" name="Content Placeholder 3" descr="graph 1.png"/>
          <p:cNvPicPr>
            <a:picLocks noGrp="1" noChangeAspect="1"/>
          </p:cNvPicPr>
          <p:nvPr>
            <p:ph idx="1"/>
          </p:nvPr>
        </p:nvPicPr>
        <p:blipFill>
          <a:blip r:embed="rId2"/>
          <a:stretch>
            <a:fillRect/>
          </a:stretch>
        </p:blipFill>
        <p:spPr>
          <a:xfrm>
            <a:off x="4063042" y="658244"/>
            <a:ext cx="7780247" cy="6027228"/>
          </a:xfrm>
        </p:spPr>
      </p:pic>
      <p:sp>
        <p:nvSpPr>
          <p:cNvPr id="5" name="TextBox 4"/>
          <p:cNvSpPr txBox="1"/>
          <p:nvPr/>
        </p:nvSpPr>
        <p:spPr>
          <a:xfrm>
            <a:off x="4753154" y="6550223"/>
            <a:ext cx="2509982" cy="307777"/>
          </a:xfrm>
          <a:prstGeom prst="rect">
            <a:avLst/>
          </a:prstGeom>
          <a:noFill/>
        </p:spPr>
        <p:txBody>
          <a:bodyPr wrap="none" rtlCol="0">
            <a:spAutoFit/>
          </a:bodyPr>
          <a:lstStyle/>
          <a:p>
            <a:pPr algn="ctr"/>
            <a:r>
              <a:rPr lang="en-IN" sz="1400" dirty="0" smtClean="0">
                <a:solidFill>
                  <a:srgbClr val="CC9900"/>
                </a:solidFill>
              </a:rPr>
              <a:t>Fig. 1 – Product name frequency</a:t>
            </a:r>
            <a:endParaRPr lang="en-US" sz="1400" dirty="0">
              <a:solidFill>
                <a:srgbClr val="CC9900"/>
              </a:solidFill>
            </a:endParaRPr>
          </a:p>
        </p:txBody>
      </p:sp>
      <p:sp>
        <p:nvSpPr>
          <p:cNvPr id="6" name="TextBox 5"/>
          <p:cNvSpPr txBox="1"/>
          <p:nvPr/>
        </p:nvSpPr>
        <p:spPr>
          <a:xfrm>
            <a:off x="8445260" y="6550223"/>
            <a:ext cx="2572114" cy="307777"/>
          </a:xfrm>
          <a:prstGeom prst="rect">
            <a:avLst/>
          </a:prstGeom>
          <a:noFill/>
        </p:spPr>
        <p:txBody>
          <a:bodyPr wrap="none" rtlCol="0">
            <a:spAutoFit/>
          </a:bodyPr>
          <a:lstStyle/>
          <a:p>
            <a:pPr algn="ctr"/>
            <a:r>
              <a:rPr lang="en-IN" sz="1400" dirty="0" smtClean="0">
                <a:solidFill>
                  <a:srgbClr val="CC9900"/>
                </a:solidFill>
              </a:rPr>
              <a:t>Fig. 2 – Product rating bar graph</a:t>
            </a:r>
            <a:endParaRPr lang="en-US" sz="1400" dirty="0">
              <a:solidFill>
                <a:srgbClr val="CC9900"/>
              </a:solidFill>
            </a:endParaRPr>
          </a:p>
        </p:txBody>
      </p:sp>
    </p:spTree>
  </p:cSld>
  <p:clrMapOvr>
    <a:masterClrMapping/>
  </p:clrMapOvr>
  <p:transition spd="med">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569148-FDEF-46FA-BF8F-A05AC2AA3E6C}"/>
              </a:ext>
            </a:extLst>
          </p:cNvPr>
          <p:cNvSpPr>
            <a:spLocks noGrp="1"/>
          </p:cNvSpPr>
          <p:nvPr>
            <p:ph type="title"/>
          </p:nvPr>
        </p:nvSpPr>
        <p:spPr>
          <a:xfrm>
            <a:off x="664234" y="811818"/>
            <a:ext cx="4880567" cy="562973"/>
          </a:xfrm>
        </p:spPr>
        <p:txBody>
          <a:bodyPr/>
          <a:lstStyle/>
          <a:p>
            <a:r>
              <a:rPr lang="en-IN" dirty="0">
                <a:cs typeface="Arial" panose="020B0604020202020204" pitchFamily="34" charset="0"/>
              </a:rPr>
              <a:t>Methodology</a:t>
            </a:r>
          </a:p>
        </p:txBody>
      </p:sp>
      <p:sp>
        <p:nvSpPr>
          <p:cNvPr id="3" name="Content Placeholder 2">
            <a:extLst>
              <a:ext uri="{FF2B5EF4-FFF2-40B4-BE49-F238E27FC236}">
                <a16:creationId xmlns:a16="http://schemas.microsoft.com/office/drawing/2014/main" xmlns="" id="{3BCFFF68-9FA4-4A15-84E2-83C016338349}"/>
              </a:ext>
            </a:extLst>
          </p:cNvPr>
          <p:cNvSpPr>
            <a:spLocks noGrp="1"/>
          </p:cNvSpPr>
          <p:nvPr>
            <p:ph idx="1"/>
          </p:nvPr>
        </p:nvSpPr>
        <p:spPr>
          <a:xfrm>
            <a:off x="341544" y="2215371"/>
            <a:ext cx="11029615" cy="4642629"/>
          </a:xfrm>
        </p:spPr>
        <p:txBody>
          <a:bodyPr/>
          <a:lstStyle/>
          <a:p>
            <a:pPr algn="just"/>
            <a:endParaRPr lang="en-US" sz="1800" dirty="0">
              <a:solidFill>
                <a:srgbClr val="000000"/>
              </a:solidFill>
            </a:endParaRPr>
          </a:p>
          <a:p>
            <a:pPr algn="just"/>
            <a:endParaRPr lang="en-US" sz="1800" dirty="0">
              <a:solidFill>
                <a:srgbClr val="000000"/>
              </a:solidFill>
            </a:endParaRPr>
          </a:p>
          <a:p>
            <a:pPr algn="just"/>
            <a:r>
              <a:rPr lang="en-US" sz="1800" dirty="0">
                <a:solidFill>
                  <a:srgbClr val="000000"/>
                </a:solidFill>
              </a:rPr>
              <a:t>Data cleaning and pre-processing</a:t>
            </a:r>
          </a:p>
          <a:p>
            <a:pPr lvl="1" algn="just"/>
            <a:r>
              <a:rPr lang="en-US" sz="1800" dirty="0">
                <a:solidFill>
                  <a:srgbClr val="000000"/>
                </a:solidFill>
              </a:rPr>
              <a:t>Dropped the rows with null columns.</a:t>
            </a:r>
          </a:p>
          <a:p>
            <a:pPr lvl="1" algn="just"/>
            <a:r>
              <a:rPr lang="en-US" sz="1800" b="0" i="0" dirty="0">
                <a:solidFill>
                  <a:srgbClr val="000000"/>
                </a:solidFill>
                <a:effectLst/>
              </a:rPr>
              <a:t>Removed characters and punctuations </a:t>
            </a:r>
            <a:r>
              <a:rPr lang="en-US" sz="1800" dirty="0">
                <a:solidFill>
                  <a:srgbClr val="000000"/>
                </a:solidFill>
              </a:rPr>
              <a:t>except for alphabets and numbers.</a:t>
            </a:r>
          </a:p>
          <a:p>
            <a:pPr lvl="1" algn="just"/>
            <a:r>
              <a:rPr lang="en-US" sz="1800" dirty="0">
                <a:solidFill>
                  <a:srgbClr val="000000"/>
                </a:solidFill>
              </a:rPr>
              <a:t>Segregated brand name and product name from the name column.</a:t>
            </a:r>
          </a:p>
          <a:p>
            <a:pPr lvl="1" algn="just"/>
            <a:r>
              <a:rPr lang="en-US" sz="1800" dirty="0">
                <a:solidFill>
                  <a:srgbClr val="000000"/>
                </a:solidFill>
              </a:rPr>
              <a:t>Removed stop-words</a:t>
            </a:r>
          </a:p>
          <a:p>
            <a:pPr lvl="1" algn="just"/>
            <a:r>
              <a:rPr lang="en-US" sz="1800" dirty="0">
                <a:solidFill>
                  <a:srgbClr val="000000"/>
                </a:solidFill>
              </a:rPr>
              <a:t>Divided text into tokens</a:t>
            </a:r>
          </a:p>
          <a:p>
            <a:pPr lvl="1" algn="just"/>
            <a:r>
              <a:rPr lang="en-US" sz="1800" dirty="0">
                <a:solidFill>
                  <a:srgbClr val="000000"/>
                </a:solidFill>
              </a:rPr>
              <a:t>Performed sentiment analysis to identify positive, negative and neutral reviews on the basis of sentiment scores</a:t>
            </a:r>
            <a:r>
              <a:rPr lang="en-US" sz="1800" dirty="0" smtClean="0">
                <a:solidFill>
                  <a:srgbClr val="000000"/>
                </a:solidFill>
              </a:rPr>
              <a:t>.</a:t>
            </a:r>
            <a:endParaRPr lang="en-US" sz="1800" b="0" i="0" dirty="0">
              <a:solidFill>
                <a:srgbClr val="000000"/>
              </a:solidFill>
              <a:effectLst/>
            </a:endParaRPr>
          </a:p>
        </p:txBody>
      </p:sp>
      <p:pic>
        <p:nvPicPr>
          <p:cNvPr id="12291" name="Picture 3" descr="Why is Data Preprocessing required? Explain the different steps involved in Data  Preprocessing"/>
          <p:cNvPicPr>
            <a:picLocks noChangeAspect="1" noChangeArrowheads="1"/>
          </p:cNvPicPr>
          <p:nvPr/>
        </p:nvPicPr>
        <p:blipFill>
          <a:blip r:embed="rId2"/>
          <a:srcRect/>
          <a:stretch>
            <a:fillRect/>
          </a:stretch>
        </p:blipFill>
        <p:spPr bwMode="auto">
          <a:xfrm>
            <a:off x="3167332" y="1236483"/>
            <a:ext cx="5857337" cy="2058808"/>
          </a:xfrm>
          <a:prstGeom prst="rect">
            <a:avLst/>
          </a:prstGeom>
          <a:noFill/>
        </p:spPr>
      </p:pic>
    </p:spTree>
    <p:extLst>
      <p:ext uri="{BB962C8B-B14F-4D97-AF65-F5344CB8AC3E}">
        <p14:creationId xmlns:p14="http://schemas.microsoft.com/office/powerpoint/2010/main" xmlns="" val="1626842002"/>
      </p:ext>
    </p:extLst>
  </p:cSld>
  <p:clrMapOvr>
    <a:masterClrMapping/>
  </p:clrMapOvr>
  <p:transition spd="med">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ChangeAspect="1" noChangeArrowheads="1"/>
          </p:cNvPicPr>
          <p:nvPr/>
        </p:nvPicPr>
        <p:blipFill>
          <a:blip r:embed="rId2"/>
          <a:srcRect l="2193" t="20126" r="37665" b="18616"/>
          <a:stretch>
            <a:fillRect/>
          </a:stretch>
        </p:blipFill>
        <p:spPr bwMode="auto">
          <a:xfrm>
            <a:off x="448577" y="595223"/>
            <a:ext cx="10373840" cy="5986732"/>
          </a:xfrm>
          <a:prstGeom prst="rect">
            <a:avLst/>
          </a:prstGeom>
          <a:noFill/>
          <a:ln w="9525">
            <a:noFill/>
            <a:miter lim="800000"/>
            <a:headEnd/>
            <a:tailEnd/>
          </a:ln>
          <a:effectLst/>
        </p:spPr>
      </p:pic>
      <p:sp>
        <p:nvSpPr>
          <p:cNvPr id="5" name="TextBox 4"/>
          <p:cNvSpPr txBox="1"/>
          <p:nvPr/>
        </p:nvSpPr>
        <p:spPr>
          <a:xfrm>
            <a:off x="10895162" y="2286000"/>
            <a:ext cx="1143839" cy="923330"/>
          </a:xfrm>
          <a:prstGeom prst="rect">
            <a:avLst/>
          </a:prstGeom>
          <a:noFill/>
        </p:spPr>
        <p:txBody>
          <a:bodyPr wrap="none" rtlCol="0">
            <a:spAutoFit/>
          </a:bodyPr>
          <a:lstStyle/>
          <a:p>
            <a:r>
              <a:rPr lang="en-IN" dirty="0" smtClean="0"/>
              <a:t>Performed</a:t>
            </a:r>
          </a:p>
          <a:p>
            <a:r>
              <a:rPr lang="en-IN" dirty="0" smtClean="0"/>
              <a:t>Sentiment</a:t>
            </a:r>
          </a:p>
          <a:p>
            <a:r>
              <a:rPr lang="en-IN" dirty="0" smtClean="0"/>
              <a:t>Analysis</a:t>
            </a:r>
            <a:endParaRPr lang="en-US" dirty="0"/>
          </a:p>
        </p:txBody>
      </p:sp>
      <p:sp>
        <p:nvSpPr>
          <p:cNvPr id="6" name="TextBox 5"/>
          <p:cNvSpPr txBox="1"/>
          <p:nvPr/>
        </p:nvSpPr>
        <p:spPr>
          <a:xfrm>
            <a:off x="4339086" y="6550223"/>
            <a:ext cx="2737481" cy="307777"/>
          </a:xfrm>
          <a:prstGeom prst="rect">
            <a:avLst/>
          </a:prstGeom>
          <a:noFill/>
        </p:spPr>
        <p:txBody>
          <a:bodyPr wrap="none" rtlCol="0">
            <a:spAutoFit/>
          </a:bodyPr>
          <a:lstStyle/>
          <a:p>
            <a:pPr algn="ctr"/>
            <a:r>
              <a:rPr lang="en-IN" sz="1400" dirty="0" smtClean="0">
                <a:solidFill>
                  <a:srgbClr val="CC9900"/>
                </a:solidFill>
              </a:rPr>
              <a:t>Fig. 3 – Code for sentiment analysis</a:t>
            </a:r>
            <a:endParaRPr lang="en-US" sz="1400" dirty="0">
              <a:solidFill>
                <a:srgbClr val="CC9900"/>
              </a:solidFill>
            </a:endParaRPr>
          </a:p>
        </p:txBody>
      </p:sp>
    </p:spTree>
  </p:cSld>
  <p:clrMapOvr>
    <a:masterClrMapping/>
  </p:clrMapOvr>
  <p:transition spd="med">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Methodology (continued..)</a:t>
            </a:r>
            <a:endParaRPr lang="en-US" dirty="0"/>
          </a:p>
        </p:txBody>
      </p:sp>
      <p:sp>
        <p:nvSpPr>
          <p:cNvPr id="3" name="Content Placeholder 2"/>
          <p:cNvSpPr>
            <a:spLocks noGrp="1"/>
          </p:cNvSpPr>
          <p:nvPr>
            <p:ph idx="1"/>
          </p:nvPr>
        </p:nvSpPr>
        <p:spPr>
          <a:xfrm>
            <a:off x="581192" y="2340864"/>
            <a:ext cx="11029615" cy="4016804"/>
          </a:xfrm>
        </p:spPr>
        <p:txBody>
          <a:bodyPr anchor="t"/>
          <a:lstStyle/>
          <a:p>
            <a:pPr lvl="1" algn="just">
              <a:buFont typeface="Wingdings" pitchFamily="2" charset="2"/>
              <a:buChar char="§"/>
            </a:pPr>
            <a:r>
              <a:rPr lang="en-US" sz="1800" dirty="0" smtClean="0">
                <a:solidFill>
                  <a:srgbClr val="000000"/>
                </a:solidFill>
              </a:rPr>
              <a:t>Converted the text to a vector of token counts using </a:t>
            </a:r>
            <a:r>
              <a:rPr lang="en-US" sz="1800" dirty="0" err="1" smtClean="0">
                <a:solidFill>
                  <a:srgbClr val="000000"/>
                </a:solidFill>
              </a:rPr>
              <a:t>CountVectorizer</a:t>
            </a:r>
            <a:r>
              <a:rPr lang="en-US" sz="1800" dirty="0" smtClean="0">
                <a:solidFill>
                  <a:srgbClr val="000000"/>
                </a:solidFill>
              </a:rPr>
              <a:t>().</a:t>
            </a:r>
          </a:p>
          <a:p>
            <a:pPr lvl="1" algn="just">
              <a:buNone/>
            </a:pPr>
            <a:endParaRPr lang="en-US" sz="1800" dirty="0" smtClean="0">
              <a:solidFill>
                <a:srgbClr val="000000"/>
              </a:solidFill>
            </a:endParaRPr>
          </a:p>
          <a:p>
            <a:pPr lvl="1" algn="just">
              <a:buFont typeface="Wingdings" pitchFamily="2" charset="2"/>
              <a:buChar char="§"/>
            </a:pPr>
            <a:endParaRPr lang="en-IN" sz="1800" dirty="0" smtClean="0">
              <a:solidFill>
                <a:srgbClr val="000000"/>
              </a:solidFill>
            </a:endParaRPr>
          </a:p>
          <a:p>
            <a:pPr lvl="1" algn="just">
              <a:buFont typeface="Wingdings" pitchFamily="2" charset="2"/>
              <a:buChar char="§"/>
            </a:pPr>
            <a:endParaRPr lang="en-IN" sz="1800" dirty="0" smtClean="0">
              <a:solidFill>
                <a:srgbClr val="000000"/>
              </a:solidFill>
            </a:endParaRPr>
          </a:p>
          <a:p>
            <a:pPr lvl="1" algn="just">
              <a:buFont typeface="Wingdings" pitchFamily="2" charset="2"/>
              <a:buChar char="§"/>
            </a:pPr>
            <a:endParaRPr lang="en-IN" sz="1800" dirty="0" smtClean="0">
              <a:solidFill>
                <a:srgbClr val="000000"/>
              </a:solidFill>
            </a:endParaRPr>
          </a:p>
          <a:p>
            <a:pPr lvl="1" algn="just">
              <a:buNone/>
            </a:pPr>
            <a:endParaRPr lang="en-IN" sz="1800" dirty="0" smtClean="0">
              <a:solidFill>
                <a:srgbClr val="000000"/>
              </a:solidFill>
            </a:endParaRPr>
          </a:p>
          <a:p>
            <a:pPr lvl="1" algn="just">
              <a:buFont typeface="Wingdings" pitchFamily="2" charset="2"/>
              <a:buChar char="§"/>
            </a:pPr>
            <a:r>
              <a:rPr lang="en-IN" sz="1800" dirty="0" smtClean="0">
                <a:solidFill>
                  <a:srgbClr val="000000"/>
                </a:solidFill>
              </a:rPr>
              <a:t>Split the original data-frame into two separate data-frames containing positive and negative reviews.</a:t>
            </a:r>
            <a:endParaRPr lang="en-US" sz="1800" dirty="0" smtClean="0">
              <a:solidFill>
                <a:srgbClr val="000000"/>
              </a:solidFill>
            </a:endParaRPr>
          </a:p>
          <a:p>
            <a:pPr lvl="1" algn="just">
              <a:buFont typeface="Wingdings" pitchFamily="2" charset="2"/>
              <a:buChar char="§"/>
            </a:pPr>
            <a:r>
              <a:rPr lang="en-US" sz="1800" dirty="0" smtClean="0">
                <a:solidFill>
                  <a:srgbClr val="000000"/>
                </a:solidFill>
              </a:rPr>
              <a:t>Assigned binary values to the positive, negative and neutral reviews.</a:t>
            </a:r>
          </a:p>
        </p:txBody>
      </p:sp>
      <p:pic>
        <p:nvPicPr>
          <p:cNvPr id="6" name="Picture 2"/>
          <p:cNvPicPr>
            <a:picLocks noChangeAspect="1" noChangeArrowheads="1"/>
          </p:cNvPicPr>
          <p:nvPr/>
        </p:nvPicPr>
        <p:blipFill>
          <a:blip r:embed="rId2"/>
          <a:srcRect l="2328" t="44525" r="38338" b="36721"/>
          <a:stretch>
            <a:fillRect/>
          </a:stretch>
        </p:blipFill>
        <p:spPr bwMode="auto">
          <a:xfrm>
            <a:off x="1195526" y="2889849"/>
            <a:ext cx="9800949" cy="1742535"/>
          </a:xfrm>
          <a:prstGeom prst="rect">
            <a:avLst/>
          </a:prstGeom>
          <a:noFill/>
          <a:ln w="9525">
            <a:noFill/>
            <a:miter lim="800000"/>
            <a:headEnd/>
            <a:tailEnd/>
          </a:ln>
          <a:effectLst/>
        </p:spPr>
      </p:pic>
      <p:sp>
        <p:nvSpPr>
          <p:cNvPr id="5" name="TextBox 4"/>
          <p:cNvSpPr txBox="1"/>
          <p:nvPr/>
        </p:nvSpPr>
        <p:spPr>
          <a:xfrm>
            <a:off x="4787660" y="4649638"/>
            <a:ext cx="2672206" cy="307777"/>
          </a:xfrm>
          <a:prstGeom prst="rect">
            <a:avLst/>
          </a:prstGeom>
          <a:noFill/>
        </p:spPr>
        <p:txBody>
          <a:bodyPr wrap="none" rtlCol="0">
            <a:spAutoFit/>
          </a:bodyPr>
          <a:lstStyle/>
          <a:p>
            <a:pPr algn="ctr"/>
            <a:r>
              <a:rPr lang="en-IN" sz="1400" dirty="0" smtClean="0">
                <a:solidFill>
                  <a:srgbClr val="CC9900"/>
                </a:solidFill>
              </a:rPr>
              <a:t>Fig. 4 – Code for </a:t>
            </a:r>
            <a:r>
              <a:rPr lang="en-IN" sz="1400" dirty="0" err="1" smtClean="0">
                <a:solidFill>
                  <a:srgbClr val="CC9900"/>
                </a:solidFill>
              </a:rPr>
              <a:t>CountVectoriser</a:t>
            </a:r>
            <a:r>
              <a:rPr lang="en-IN" sz="1400" dirty="0" smtClean="0">
                <a:solidFill>
                  <a:srgbClr val="CC9900"/>
                </a:solidFill>
              </a:rPr>
              <a:t>()</a:t>
            </a:r>
            <a:endParaRPr lang="en-US" sz="1400" dirty="0">
              <a:solidFill>
                <a:srgbClr val="CC9900"/>
              </a:solidFill>
            </a:endParaRPr>
          </a:p>
        </p:txBody>
      </p:sp>
    </p:spTree>
  </p:cSld>
  <p:clrMapOvr>
    <a:masterClrMapping/>
  </p:clrMapOvr>
  <p:transition spd="med">
    <p:push dir="u"/>
  </p:transition>
  <p:timing>
    <p:tnLst>
      <p:par>
        <p:cTn id="1" dur="indefinite" restart="never" nodeType="tmRoot"/>
      </p:par>
    </p:tnLst>
  </p:timing>
</p:sld>
</file>

<file path=ppt/theme/theme1.xml><?xml version="1.0" encoding="utf-8"?>
<a:theme xmlns:a="http://schemas.openxmlformats.org/drawingml/2006/main" name="DividendVTI">
  <a:themeElements>
    <a:clrScheme name="AnalogousFromRegularSeedRightStep">
      <a:dk1>
        <a:srgbClr val="000000"/>
      </a:dk1>
      <a:lt1>
        <a:srgbClr val="FFFFFF"/>
      </a:lt1>
      <a:dk2>
        <a:srgbClr val="1B2130"/>
      </a:dk2>
      <a:lt2>
        <a:srgbClr val="F3F1F0"/>
      </a:lt2>
      <a:accent1>
        <a:srgbClr val="23ADDC"/>
      </a:accent1>
      <a:accent2>
        <a:srgbClr val="1756D5"/>
      </a:accent2>
      <a:accent3>
        <a:srgbClr val="3B2CE7"/>
      </a:accent3>
      <a:accent4>
        <a:srgbClr val="7617D5"/>
      </a:accent4>
      <a:accent5>
        <a:srgbClr val="D729E7"/>
      </a:accent5>
      <a:accent6>
        <a:srgbClr val="D51796"/>
      </a:accent6>
      <a:hlink>
        <a:srgbClr val="BF5F3F"/>
      </a:hlink>
      <a:folHlink>
        <a:srgbClr val="7F7F7F"/>
      </a:folHlink>
    </a:clrScheme>
    <a:fontScheme name="Dividend">
      <a:majorFont>
        <a:latin typeface="Tw Cen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DividendVTI" id="{97558BDE-0B66-457C-BB6F-7B1B22DAA9B8}" vid="{F53508A3-AC60-448A-AF37-934D5F1A0D5E}"/>
    </a:ext>
  </a:extLst>
</a:theme>
</file>

<file path=docProps/app.xml><?xml version="1.0" encoding="utf-8"?>
<Properties xmlns="http://schemas.openxmlformats.org/officeDocument/2006/extended-properties" xmlns:vt="http://schemas.openxmlformats.org/officeDocument/2006/docPropsVTypes">
  <Template>Ion Boardroom</Template>
  <TotalTime>3586</TotalTime>
  <Words>1087</Words>
  <Application>Microsoft Office PowerPoint</Application>
  <PresentationFormat>Custom</PresentationFormat>
  <Paragraphs>121</Paragraphs>
  <Slides>31</Slides>
  <Notes>0</Notes>
  <HiddenSlides>0</HiddenSlides>
  <MMClips>1</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DividendVTI</vt:lpstr>
      <vt:lpstr> Text Classification - Sentiment Analysis ------------------------------------------------------ Submitted by: Avantika Mishra Deekshya Dash Sanjog Samuel Samantaray</vt:lpstr>
      <vt:lpstr>About Sentiment Analysis</vt:lpstr>
      <vt:lpstr>Problem Statement</vt:lpstr>
      <vt:lpstr>Objective</vt:lpstr>
      <vt:lpstr>The Original Dataset</vt:lpstr>
      <vt:lpstr>Graph of product  i. Name ii. Rating</vt:lpstr>
      <vt:lpstr>Methodology</vt:lpstr>
      <vt:lpstr>Slide 8</vt:lpstr>
      <vt:lpstr>Methodology (continued..)</vt:lpstr>
      <vt:lpstr>Positive Reviews</vt:lpstr>
      <vt:lpstr>Negative Reviews</vt:lpstr>
      <vt:lpstr>Methodology (continued..)</vt:lpstr>
      <vt:lpstr>Frequency Distribution</vt:lpstr>
      <vt:lpstr>Vectorising using TF-IDF</vt:lpstr>
      <vt:lpstr>Methodology (continued..)</vt:lpstr>
      <vt:lpstr>Slide 16</vt:lpstr>
      <vt:lpstr>K-fold Cross Validation</vt:lpstr>
      <vt:lpstr>Logistic Regression</vt:lpstr>
      <vt:lpstr>Slide 19</vt:lpstr>
      <vt:lpstr>Support Vector Machine</vt:lpstr>
      <vt:lpstr>Slide 21</vt:lpstr>
      <vt:lpstr>Slide 22</vt:lpstr>
      <vt:lpstr>Multinomial Naive Baye’s Model</vt:lpstr>
      <vt:lpstr>Xgboost Classifier</vt:lpstr>
      <vt:lpstr>CNN</vt:lpstr>
      <vt:lpstr>Training the CNN Model</vt:lpstr>
      <vt:lpstr>Final Accuracy of the Model</vt:lpstr>
      <vt:lpstr>Slide 28</vt:lpstr>
      <vt:lpstr>Slide 29</vt:lpstr>
      <vt:lpstr>Conclusions and Future Scope</vt:lpstr>
      <vt:lpstr>Slide 31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Classification - Sentiment Analysis</dc:title>
  <dc:creator>Sanjog Samuel Samantaray</dc:creator>
  <cp:lastModifiedBy>Avantika Mishra</cp:lastModifiedBy>
  <cp:revision>246</cp:revision>
  <dcterms:created xsi:type="dcterms:W3CDTF">2021-03-17T08:21:48Z</dcterms:created>
  <dcterms:modified xsi:type="dcterms:W3CDTF">2021-05-10T22:33:03Z</dcterms:modified>
</cp:coreProperties>
</file>